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notesMasterIdLst>
    <p:notesMasterId r:id="rId19"/>
  </p:notesMasterIdLst>
  <p:sldIdLst>
    <p:sldId id="256" r:id="rId2"/>
    <p:sldId id="264" r:id="rId3"/>
    <p:sldId id="257" r:id="rId4"/>
    <p:sldId id="261" r:id="rId5"/>
    <p:sldId id="272" r:id="rId6"/>
    <p:sldId id="262" r:id="rId7"/>
    <p:sldId id="263" r:id="rId8"/>
    <p:sldId id="259" r:id="rId9"/>
    <p:sldId id="258" r:id="rId10"/>
    <p:sldId id="260" r:id="rId11"/>
    <p:sldId id="276" r:id="rId12"/>
    <p:sldId id="274" r:id="rId13"/>
    <p:sldId id="275" r:id="rId14"/>
    <p:sldId id="266" r:id="rId15"/>
    <p:sldId id="265" r:id="rId16"/>
    <p:sldId id="271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/>
    <p:restoredTop sz="94909"/>
  </p:normalViewPr>
  <p:slideViewPr>
    <p:cSldViewPr snapToGrid="0" snapToObjects="1">
      <p:cViewPr varScale="1">
        <p:scale>
          <a:sx n="89" d="100"/>
          <a:sy n="89" d="100"/>
        </p:scale>
        <p:origin x="1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25EE5-6590-3E4A-B46B-2D78EBDBAD12}" type="datetimeFigureOut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C14C6-AC2D-A240-A1D4-23B5FDE8D8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74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Helvetica Neue" panose="02000503000000020004" pitchFamily="2" charset="0"/>
              </a:rPr>
              <a:t>=&gt; After classification about 39,000 protein structure was recognized as RLM structure.</a:t>
            </a:r>
          </a:p>
          <a:p>
            <a:r>
              <a:rPr lang="en-US" altLang="zh-TW" dirty="0">
                <a:effectLst/>
                <a:latin typeface="Helvetica Neue" panose="02000503000000020004" pitchFamily="2" charset="0"/>
              </a:rPr>
              <a:t>(Total protein in PDB 190,000)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C14C6-AC2D-A240-A1D4-23B5FDE8D80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847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序列</a:t>
            </a:r>
            <a:r>
              <a:rPr lang="en-US" altLang="zh-TW" dirty="0">
                <a:effectLst/>
                <a:latin typeface="Helvetica Neue" panose="02000503000000020004" pitchFamily="2" charset="0"/>
                <a:ea typeface="PingFang TC" panose="020B0400000000000000" pitchFamily="34" charset="-120"/>
              </a:rPr>
              <a:t>backbone </a:t>
            </a:r>
            <a:r>
              <a:rPr lang="zh-TW" altLang="en-US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上的氫鍵互相鍵結形成二級結構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C14C6-AC2D-A240-A1D4-23B5FDE8D80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523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複數的二級結構的堆疊排列形成有功能的蛋白質三級結構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C14C6-AC2D-A240-A1D4-23B5FDE8D802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49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乳酸去氫酶</a:t>
            </a:r>
            <a:r>
              <a:rPr lang="en-US" altLang="zh-TW" b="0" dirty="0"/>
              <a:t>  </a:t>
            </a:r>
            <a:r>
              <a:rPr lang="zh-TW" altLang="en-US" b="0" dirty="0"/>
              <a:t>Lactate Dehydrogenas</a:t>
            </a:r>
            <a:r>
              <a:rPr lang="en-US" altLang="zh-TW" b="0" dirty="0"/>
              <a:t>e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C14C6-AC2D-A240-A1D4-23B5FDE8D802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805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不同的</a:t>
            </a:r>
            <a:r>
              <a:rPr kumimoji="1" lang="en-US" altLang="zh-TW" dirty="0"/>
              <a:t>protein</a:t>
            </a:r>
            <a:r>
              <a:rPr kumimoji="1" lang="zh-TW" altLang="en-US" dirty="0"/>
              <a:t> 演化出類似的</a:t>
            </a:r>
            <a:r>
              <a:rPr kumimoji="1" lang="en-US" altLang="zh-TW" dirty="0"/>
              <a:t>topology</a:t>
            </a:r>
            <a:r>
              <a:rPr kumimoji="1" lang="zh-TW" altLang="en-US" dirty="0"/>
              <a:t> 去與核醣結合 ，他們覺得這是一種在演化上收斂的現象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C14C6-AC2D-A240-A1D4-23B5FDE8D802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206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2F8C80-6D05-2048-AD3D-E4400AA41E13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188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3E0-D4AD-E14E-9B22-9BA8CCE18FFD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983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6ED558-9FC2-1F4D-8AB2-0FE1DC4B0646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18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C041-E0E3-404C-A27F-5842C830F265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584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B6D87E4-054A-3849-99AF-42837EBD7C61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107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3BF4-CE4A-314A-90B8-9D2612C5A094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EA2C-0106-6246-B661-D425F4D4EE04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237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9354-23EB-AA49-B0D8-20933465D2CB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075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B6B-D007-4449-9CF5-99F453418648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589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4EC923-4599-B44F-BC51-DD7FFEA8D9A8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474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930E-1619-774C-838D-355FB020425F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768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A441D5-5A0D-A94B-991B-07AF3266FA51}" type="datetime1">
              <a:rPr kumimoji="1" lang="zh-TW" altLang="en-US" smtClean="0"/>
              <a:t>2022/12/28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68F7712-5288-8F47-ACF2-0B00D79275A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651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2EEC1-B40C-6D46-A222-20930E9C2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1A72DD-9637-3849-BABC-167CB847C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8F020-35F7-D044-B55D-E98488BF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63DDF9-CA6E-7446-85C3-E51CA1FA0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4"/>
          <a:stretch/>
        </p:blipFill>
        <p:spPr>
          <a:xfrm>
            <a:off x="393031" y="766465"/>
            <a:ext cx="11405937" cy="49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E04BCD-B2DE-DF48-9D1E-7ACE9C71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9774B4-69E0-97B9-2B6E-BBFC3B38D0C4}"/>
              </a:ext>
            </a:extLst>
          </p:cNvPr>
          <p:cNvSpPr txBox="1"/>
          <p:nvPr/>
        </p:nvSpPr>
        <p:spPr>
          <a:xfrm>
            <a:off x="304799" y="595794"/>
            <a:ext cx="50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err="1"/>
              <a:t>Rossmann</a:t>
            </a:r>
            <a:r>
              <a:rPr kumimoji="1" lang="en-US" altLang="zh-TW" sz="2800" b="1" dirty="0"/>
              <a:t> Fold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2EC849-1332-8210-51C7-31D279881715}"/>
              </a:ext>
            </a:extLst>
          </p:cNvPr>
          <p:cNvSpPr txBox="1"/>
          <p:nvPr/>
        </p:nvSpPr>
        <p:spPr>
          <a:xfrm>
            <a:off x="0" y="6531347"/>
            <a:ext cx="36955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00" dirty="0">
                <a:solidFill>
                  <a:srgbClr val="6D6D6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Longo et al. </a:t>
            </a:r>
            <a:r>
              <a:rPr lang="en-US" altLang="zh-TW" sz="700" dirty="0" err="1">
                <a:solidFill>
                  <a:srgbClr val="6D6D6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eLife</a:t>
            </a:r>
            <a:r>
              <a:rPr lang="en-US" altLang="zh-TW" sz="700" dirty="0">
                <a:solidFill>
                  <a:srgbClr val="6D6D6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2020;9:e64415. </a:t>
            </a:r>
            <a:r>
              <a:rPr lang="en-US" altLang="zh-TW" sz="700" dirty="0" err="1">
                <a:solidFill>
                  <a:srgbClr val="16A3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DOI:https</a:t>
            </a:r>
            <a:r>
              <a:rPr lang="en-US" altLang="zh-TW" sz="700" dirty="0">
                <a:solidFill>
                  <a:srgbClr val="16A3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zh-TW" sz="700" dirty="0" err="1">
                <a:solidFill>
                  <a:srgbClr val="16A3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zh-TW" sz="700" dirty="0">
                <a:solidFill>
                  <a:srgbClr val="16A3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/10.7554/eLife.64415 </a:t>
            </a:r>
            <a:endParaRPr lang="en-US" altLang="zh-TW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84FAC36-3F4A-CD73-93FD-D635266944C2}"/>
              </a:ext>
            </a:extLst>
          </p:cNvPr>
          <p:cNvGrpSpPr/>
          <p:nvPr/>
        </p:nvGrpSpPr>
        <p:grpSpPr>
          <a:xfrm>
            <a:off x="161112" y="1503600"/>
            <a:ext cx="5749463" cy="4220424"/>
            <a:chOff x="2525041" y="1374606"/>
            <a:chExt cx="5749463" cy="422042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A16C040-BED3-7D09-1A07-8E59CE737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55" r="1615" b="1452"/>
            <a:stretch/>
          </p:blipFill>
          <p:spPr>
            <a:xfrm>
              <a:off x="2525041" y="1374606"/>
              <a:ext cx="5749463" cy="422042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C8EF9F-58E6-54D1-6150-724D4852AAAF}"/>
                </a:ext>
              </a:extLst>
            </p:cNvPr>
            <p:cNvSpPr/>
            <p:nvPr/>
          </p:nvSpPr>
          <p:spPr>
            <a:xfrm>
              <a:off x="2697303" y="1374607"/>
              <a:ext cx="309966" cy="309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3142BD-DB31-2E04-3713-250D0B23A602}"/>
                </a:ext>
              </a:extLst>
            </p:cNvPr>
            <p:cNvSpPr/>
            <p:nvPr/>
          </p:nvSpPr>
          <p:spPr>
            <a:xfrm>
              <a:off x="4448628" y="1374606"/>
              <a:ext cx="309966" cy="243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4FAF799-11BE-E268-4C95-5012E6CC857C}"/>
                </a:ext>
              </a:extLst>
            </p:cNvPr>
            <p:cNvSpPr/>
            <p:nvPr/>
          </p:nvSpPr>
          <p:spPr>
            <a:xfrm>
              <a:off x="4712713" y="3766751"/>
              <a:ext cx="309966" cy="243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536A47-D38A-3BA3-4A3C-CB669A66C774}"/>
              </a:ext>
            </a:extLst>
          </p:cNvPr>
          <p:cNvSpPr txBox="1"/>
          <p:nvPr/>
        </p:nvSpPr>
        <p:spPr>
          <a:xfrm>
            <a:off x="2124973" y="5733200"/>
            <a:ext cx="268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Double Wound Topology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2D672E11-CFC8-F9B9-B7B2-40381670A914}"/>
              </a:ext>
            </a:extLst>
          </p:cNvPr>
          <p:cNvSpPr/>
          <p:nvPr/>
        </p:nvSpPr>
        <p:spPr>
          <a:xfrm>
            <a:off x="3695521" y="5548389"/>
            <a:ext cx="897052" cy="1695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10FCAB5A-C30B-2874-E656-A554FA51D2DF}"/>
              </a:ext>
            </a:extLst>
          </p:cNvPr>
          <p:cNvSpPr/>
          <p:nvPr/>
        </p:nvSpPr>
        <p:spPr>
          <a:xfrm flipH="1">
            <a:off x="2492228" y="5548389"/>
            <a:ext cx="897052" cy="16955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83EA91-79DD-9C29-387C-2918FFDE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65" y="1587708"/>
            <a:ext cx="2028739" cy="16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054A4BB-53D2-04DF-B14E-A1DB545A0778}"/>
              </a:ext>
            </a:extLst>
          </p:cNvPr>
          <p:cNvSpPr txBox="1"/>
          <p:nvPr/>
        </p:nvSpPr>
        <p:spPr>
          <a:xfrm>
            <a:off x="6409082" y="928935"/>
            <a:ext cx="394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E. coli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/>
              <a:t>ribonuclease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H1 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Rnase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H1)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NADP+-Preferring d-Lactate Dehydrogenase from Sporolactobacillus inulinus |  Applied and Environmental Microbiology">
            <a:extLst>
              <a:ext uri="{FF2B5EF4-FFF2-40B4-BE49-F238E27FC236}">
                <a16:creationId xmlns:a16="http://schemas.microsoft.com/office/drawing/2014/main" id="{AE7F8DF6-BF5E-9C59-1B81-EC7C3BAB3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b="57966"/>
          <a:stretch/>
        </p:blipFill>
        <p:spPr bwMode="auto">
          <a:xfrm>
            <a:off x="6345445" y="4226184"/>
            <a:ext cx="4010389" cy="18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B4E628-5F45-B4D8-536D-D3DCA62A1BA8}"/>
              </a:ext>
            </a:extLst>
          </p:cNvPr>
          <p:cNvSpPr txBox="1"/>
          <p:nvPr/>
        </p:nvSpPr>
        <p:spPr>
          <a:xfrm>
            <a:off x="6409082" y="3703814"/>
            <a:ext cx="2747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Lactate Dehydrogenase</a:t>
            </a:r>
          </a:p>
        </p:txBody>
      </p:sp>
      <p:pic>
        <p:nvPicPr>
          <p:cNvPr id="1034" name="Picture 10" descr="烟酰胺腺嘌呤二核苷酸- 维基百科，自由的百科全书">
            <a:extLst>
              <a:ext uri="{FF2B5EF4-FFF2-40B4-BE49-F238E27FC236}">
                <a16:creationId xmlns:a16="http://schemas.microsoft.com/office/drawing/2014/main" id="{DE4E582E-6F7B-9AC0-B9DF-5DB6081E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934" y="4226184"/>
            <a:ext cx="1090896" cy="158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C0AC65-ABC8-86CF-AA49-A4D7419B0EA3}"/>
              </a:ext>
            </a:extLst>
          </p:cNvPr>
          <p:cNvSpPr txBox="1"/>
          <p:nvPr/>
        </p:nvSpPr>
        <p:spPr>
          <a:xfrm>
            <a:off x="10627066" y="3856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NAD+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41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4871D1-E00F-DBBB-E07B-915FA61F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C1978F-D72E-9653-162A-81AA836D8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4"/>
          <a:stretch/>
        </p:blipFill>
        <p:spPr>
          <a:xfrm>
            <a:off x="153217" y="646543"/>
            <a:ext cx="8308064" cy="3595673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04CB3AFE-6C0D-A2D7-A732-B48DAC4890EE}"/>
              </a:ext>
            </a:extLst>
          </p:cNvPr>
          <p:cNvCxnSpPr>
            <a:cxnSpLocks/>
          </p:cNvCxnSpPr>
          <p:nvPr/>
        </p:nvCxnSpPr>
        <p:spPr>
          <a:xfrm>
            <a:off x="213177" y="3354050"/>
            <a:ext cx="1615624" cy="0"/>
          </a:xfrm>
          <a:prstGeom prst="line">
            <a:avLst/>
          </a:prstGeom>
          <a:ln w="254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70F7EDE-5AE1-A9ED-EAED-4B763B1C1032}"/>
              </a:ext>
            </a:extLst>
          </p:cNvPr>
          <p:cNvSpPr txBox="1"/>
          <p:nvPr/>
        </p:nvSpPr>
        <p:spPr>
          <a:xfrm>
            <a:off x="8741165" y="2504307"/>
            <a:ext cx="3463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Functional and evolutionary analysis of viral proteins containing a Rossmann‐like fold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17DFB7B-BC96-6F7F-4602-9524D8B9BE04}"/>
              </a:ext>
            </a:extLst>
          </p:cNvPr>
          <p:cNvSpPr txBox="1"/>
          <p:nvPr/>
        </p:nvSpPr>
        <p:spPr>
          <a:xfrm>
            <a:off x="8741165" y="985761"/>
            <a:ext cx="3463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ECOD: an evolutionary classification of protein domains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BBC5685-0509-486C-6638-BC685699BEB9}"/>
              </a:ext>
            </a:extLst>
          </p:cNvPr>
          <p:cNvSpPr txBox="1"/>
          <p:nvPr/>
        </p:nvSpPr>
        <p:spPr>
          <a:xfrm>
            <a:off x="8741165" y="3082901"/>
            <a:ext cx="3450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EVOLUTIONARY ANALYSIS OF ROSSMANN-LIKE FOLD PROTEINS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DF3E9A7-CB63-3E28-5704-1BEFFF89EF66}"/>
              </a:ext>
            </a:extLst>
          </p:cNvPr>
          <p:cNvSpPr txBox="1"/>
          <p:nvPr/>
        </p:nvSpPr>
        <p:spPr>
          <a:xfrm>
            <a:off x="8741165" y="3410182"/>
            <a:ext cx="3450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Functional analysis of Rossmann-like domains reveals convergent evolution of topology and reaction pathways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5548F76-C6DB-3606-2BA2-315BC8CF0285}"/>
              </a:ext>
            </a:extLst>
          </p:cNvPr>
          <p:cNvSpPr txBox="1"/>
          <p:nvPr/>
        </p:nvSpPr>
        <p:spPr>
          <a:xfrm>
            <a:off x="8741165" y="3957337"/>
            <a:ext cx="3450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Rossmann-Like Proteins Function and Evolution Analysis of a Fifth of the Protein World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27D615-CF4A-DD77-6802-8856C0E15869}"/>
              </a:ext>
            </a:extLst>
          </p:cNvPr>
          <p:cNvSpPr txBox="1"/>
          <p:nvPr/>
        </p:nvSpPr>
        <p:spPr>
          <a:xfrm>
            <a:off x="8741165" y="4461716"/>
            <a:ext cx="3450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A fifth of the protein world: Rossmann-like proteins as an evolutionarily successful structural unit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20B90CB-68F0-814E-AFEA-C8DB5077E1F4}"/>
              </a:ext>
            </a:extLst>
          </p:cNvPr>
          <p:cNvGrpSpPr/>
          <p:nvPr/>
        </p:nvGrpSpPr>
        <p:grpSpPr>
          <a:xfrm>
            <a:off x="8099084" y="970373"/>
            <a:ext cx="625643" cy="4216224"/>
            <a:chOff x="8099084" y="970373"/>
            <a:chExt cx="625643" cy="4216224"/>
          </a:xfrm>
        </p:grpSpPr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3A7D616C-9D4E-8B61-5415-B84AD2B4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69649" y="2848131"/>
              <a:ext cx="0" cy="233846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CFBD1C2-6835-8021-1CDE-55E290BC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9649" y="1124262"/>
              <a:ext cx="0" cy="1723869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9F6B07D9-79B4-6B02-1F9D-A6DBA4032B5F}"/>
                </a:ext>
              </a:extLst>
            </p:cNvPr>
            <p:cNvSpPr/>
            <p:nvPr/>
          </p:nvSpPr>
          <p:spPr>
            <a:xfrm>
              <a:off x="8614571" y="1069184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27A3295-0D62-8A30-BDA1-5F009C6A9020}"/>
                </a:ext>
              </a:extLst>
            </p:cNvPr>
            <p:cNvSpPr/>
            <p:nvPr/>
          </p:nvSpPr>
          <p:spPr>
            <a:xfrm>
              <a:off x="8614571" y="2655358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E4212B5-4CEE-0507-E583-C7954FAA53DA}"/>
                </a:ext>
              </a:extLst>
            </p:cNvPr>
            <p:cNvSpPr/>
            <p:nvPr/>
          </p:nvSpPr>
          <p:spPr>
            <a:xfrm>
              <a:off x="8614571" y="3227381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A770955F-BF35-C2ED-6C83-E47EF7CF598B}"/>
                </a:ext>
              </a:extLst>
            </p:cNvPr>
            <p:cNvSpPr/>
            <p:nvPr/>
          </p:nvSpPr>
          <p:spPr>
            <a:xfrm>
              <a:off x="8614571" y="4031883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2790B4A-87A2-06C2-71EB-4E948EF54DD7}"/>
                </a:ext>
              </a:extLst>
            </p:cNvPr>
            <p:cNvSpPr/>
            <p:nvPr/>
          </p:nvSpPr>
          <p:spPr>
            <a:xfrm>
              <a:off x="8614571" y="4545138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D4D90F0-8A92-C79E-55CD-4850068EE973}"/>
                </a:ext>
              </a:extLst>
            </p:cNvPr>
            <p:cNvSpPr txBox="1"/>
            <p:nvPr/>
          </p:nvSpPr>
          <p:spPr>
            <a:xfrm>
              <a:off x="8099084" y="256812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2018</a:t>
              </a:r>
              <a:endParaRPr kumimoji="1" lang="zh-TW" altLang="en-US" sz="12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5CAFC93-AD21-42A8-C7B4-B37706808BC3}"/>
                </a:ext>
              </a:extLst>
            </p:cNvPr>
            <p:cNvSpPr txBox="1"/>
            <p:nvPr/>
          </p:nvSpPr>
          <p:spPr>
            <a:xfrm>
              <a:off x="8099084" y="31427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2019</a:t>
              </a:r>
              <a:endParaRPr kumimoji="1" lang="zh-TW" altLang="en-US" sz="12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CA7A8CB-BCB8-2607-F95B-C9272F08F376}"/>
                </a:ext>
              </a:extLst>
            </p:cNvPr>
            <p:cNvSpPr txBox="1"/>
            <p:nvPr/>
          </p:nvSpPr>
          <p:spPr>
            <a:xfrm>
              <a:off x="8099084" y="395116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2020</a:t>
              </a:r>
              <a:endParaRPr kumimoji="1" lang="zh-TW" altLang="en-US" sz="12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08CFCAE-2784-38A3-E141-58B9F2ACF2BD}"/>
                </a:ext>
              </a:extLst>
            </p:cNvPr>
            <p:cNvSpPr txBox="1"/>
            <p:nvPr/>
          </p:nvSpPr>
          <p:spPr>
            <a:xfrm>
              <a:off x="8099084" y="446171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2021</a:t>
              </a:r>
              <a:endParaRPr kumimoji="1" lang="zh-TW" altLang="en-US" sz="12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BE2C542-BCCE-6460-8E1A-F64BC0980D18}"/>
                </a:ext>
              </a:extLst>
            </p:cNvPr>
            <p:cNvSpPr txBox="1"/>
            <p:nvPr/>
          </p:nvSpPr>
          <p:spPr>
            <a:xfrm>
              <a:off x="8099084" y="97037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2014</a:t>
              </a:r>
              <a:endParaRPr kumimoji="1" lang="zh-TW" altLang="en-US" sz="1200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909809C-FE40-CE4F-A14D-C63D8FCCEC09}"/>
                </a:ext>
              </a:extLst>
            </p:cNvPr>
            <p:cNvSpPr/>
            <p:nvPr/>
          </p:nvSpPr>
          <p:spPr>
            <a:xfrm>
              <a:off x="8614571" y="3469030"/>
              <a:ext cx="110156" cy="1101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6F3958F-A1B0-8B48-87F2-B69C88663E0D}"/>
                </a:ext>
              </a:extLst>
            </p:cNvPr>
            <p:cNvSpPr txBox="1"/>
            <p:nvPr/>
          </p:nvSpPr>
          <p:spPr>
            <a:xfrm>
              <a:off x="8099084" y="337966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2019</a:t>
              </a:r>
              <a:endParaRPr kumimoji="1"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67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A2D26F-1F8A-7C4B-B0DC-2C96EE4B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12</a:t>
            </a:fld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20036D7B-A22D-3B48-8DD8-F75DBD24DF67}"/>
              </a:ext>
            </a:extLst>
          </p:cNvPr>
          <p:cNvCxnSpPr>
            <a:cxnSpLocks/>
          </p:cNvCxnSpPr>
          <p:nvPr/>
        </p:nvCxnSpPr>
        <p:spPr>
          <a:xfrm>
            <a:off x="6096000" y="2707182"/>
            <a:ext cx="7257" cy="1717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8EC119A9-6203-2C42-BDD8-BBABBED195FD}"/>
              </a:ext>
            </a:extLst>
          </p:cNvPr>
          <p:cNvSpPr/>
          <p:nvPr/>
        </p:nvSpPr>
        <p:spPr>
          <a:xfrm>
            <a:off x="5051659" y="4653466"/>
            <a:ext cx="2088682" cy="873680"/>
          </a:xfrm>
          <a:prstGeom prst="roundRect">
            <a:avLst>
              <a:gd name="adj" fmla="val 3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ECOD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6AA5A8-BDCB-A746-84D9-241CE5FFBF5F}"/>
              </a:ext>
            </a:extLst>
          </p:cNvPr>
          <p:cNvSpPr txBox="1"/>
          <p:nvPr/>
        </p:nvSpPr>
        <p:spPr>
          <a:xfrm>
            <a:off x="276119" y="4018022"/>
            <a:ext cx="3496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>
                <a:effectLst/>
                <a:latin typeface="AdvP49811"/>
              </a:rPr>
              <a:t>Structural Classification of Proteins </a:t>
            </a:r>
            <a:endParaRPr lang="en" altLang="zh-TW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9A5F0-47B1-6541-A1C2-F83624AAB3C6}"/>
              </a:ext>
            </a:extLst>
          </p:cNvPr>
          <p:cNvSpPr txBox="1"/>
          <p:nvPr/>
        </p:nvSpPr>
        <p:spPr>
          <a:xfrm>
            <a:off x="7936332" y="4244537"/>
            <a:ext cx="3929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>
                <a:effectLst/>
                <a:latin typeface="AdvP49811"/>
              </a:rPr>
              <a:t>Class, Architecture, Topology, Homology </a:t>
            </a:r>
            <a:endParaRPr lang="en" altLang="zh-TW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77140E-144B-BA48-BBCC-99FBFD4B2038}"/>
              </a:ext>
            </a:extLst>
          </p:cNvPr>
          <p:cNvSpPr txBox="1"/>
          <p:nvPr/>
        </p:nvSpPr>
        <p:spPr>
          <a:xfrm>
            <a:off x="3772496" y="5586805"/>
            <a:ext cx="463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800" dirty="0">
                <a:effectLst/>
                <a:latin typeface="AdvP403A40"/>
              </a:rPr>
              <a:t>Evolutionary Classification of protein Domains </a:t>
            </a:r>
            <a:endParaRPr lang="en" altLang="zh-TW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2AE749-18AA-4D42-922F-851FE87A1ED1}"/>
              </a:ext>
            </a:extLst>
          </p:cNvPr>
          <p:cNvSpPr txBox="1"/>
          <p:nvPr/>
        </p:nvSpPr>
        <p:spPr>
          <a:xfrm>
            <a:off x="304800" y="566057"/>
            <a:ext cx="602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Structural Classification Database</a:t>
            </a:r>
            <a:endParaRPr kumimoji="1" lang="zh-TW" altLang="en-US" sz="2800" b="1" dirty="0"/>
          </a:p>
        </p:txBody>
      </p:sp>
      <p:pic>
        <p:nvPicPr>
          <p:cNvPr id="4098" name="Picture 2" descr="CATH: Protein Structure Classification Database at UCL">
            <a:extLst>
              <a:ext uri="{FF2B5EF4-FFF2-40B4-BE49-F238E27FC236}">
                <a16:creationId xmlns:a16="http://schemas.microsoft.com/office/drawing/2014/main" id="{67084253-E962-D142-BB1F-02F843E2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097" y="2734704"/>
            <a:ext cx="1467984" cy="146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AAB8D539-F580-97FA-8F39-B2868EF9ACB3}"/>
              </a:ext>
            </a:extLst>
          </p:cNvPr>
          <p:cNvGrpSpPr/>
          <p:nvPr/>
        </p:nvGrpSpPr>
        <p:grpSpPr>
          <a:xfrm>
            <a:off x="4572001" y="1662846"/>
            <a:ext cx="3047999" cy="1047750"/>
            <a:chOff x="4557486" y="1838401"/>
            <a:chExt cx="3047999" cy="1047750"/>
          </a:xfrm>
        </p:grpSpPr>
        <p:pic>
          <p:nvPicPr>
            <p:cNvPr id="4100" name="Picture 4" descr="RCSB PDB: Homepage">
              <a:extLst>
                <a:ext uri="{FF2B5EF4-FFF2-40B4-BE49-F238E27FC236}">
                  <a16:creationId xmlns:a16="http://schemas.microsoft.com/office/drawing/2014/main" id="{5F6B4ED4-2397-BC49-BF70-66CFCB120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486" y="1838401"/>
              <a:ext cx="3047999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63765C3-C4DB-EF48-98A6-1C272848CD31}"/>
                </a:ext>
              </a:extLst>
            </p:cNvPr>
            <p:cNvSpPr/>
            <p:nvPr/>
          </p:nvSpPr>
          <p:spPr>
            <a:xfrm>
              <a:off x="4557486" y="1838401"/>
              <a:ext cx="3047999" cy="104775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4104" name="Picture 8" descr="SCOP| Structural Classification of Proteins">
            <a:extLst>
              <a:ext uri="{FF2B5EF4-FFF2-40B4-BE49-F238E27FC236}">
                <a16:creationId xmlns:a16="http://schemas.microsoft.com/office/drawing/2014/main" id="{9C918C52-7959-8247-9CD1-78C5BB44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6" y="3015223"/>
            <a:ext cx="2476501" cy="9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D6EA3A3B-E5C7-EA8B-BB03-098B1391B32B}"/>
              </a:ext>
            </a:extLst>
          </p:cNvPr>
          <p:cNvCxnSpPr>
            <a:cxnSpLocks/>
          </p:cNvCxnSpPr>
          <p:nvPr/>
        </p:nvCxnSpPr>
        <p:spPr>
          <a:xfrm flipH="1">
            <a:off x="4180804" y="2746281"/>
            <a:ext cx="1922453" cy="537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80862120-22CC-D425-77B6-C5E8A183284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96001" y="2710596"/>
            <a:ext cx="2133599" cy="613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3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A0F90C-CA5B-F24A-AA20-67F9975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237A09-11F8-5449-BD82-0F334459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7"/>
          <a:stretch/>
        </p:blipFill>
        <p:spPr>
          <a:xfrm>
            <a:off x="4526493" y="1657926"/>
            <a:ext cx="3139014" cy="42933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547C7AE-DEB6-214E-9DA2-DA39DDA19250}"/>
              </a:ext>
            </a:extLst>
          </p:cNvPr>
          <p:cNvSpPr txBox="1"/>
          <p:nvPr/>
        </p:nvSpPr>
        <p:spPr>
          <a:xfrm>
            <a:off x="5243213" y="1257816"/>
            <a:ext cx="2020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b="1" dirty="0"/>
              <a:t>ECOD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4EBA93-7446-8340-B645-FEB23217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269" y="1773429"/>
            <a:ext cx="3787525" cy="313302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EF9D4A-58F2-EB4E-BA6F-164605F42A0C}"/>
              </a:ext>
            </a:extLst>
          </p:cNvPr>
          <p:cNvSpPr txBox="1"/>
          <p:nvPr/>
        </p:nvSpPr>
        <p:spPr>
          <a:xfrm>
            <a:off x="9411764" y="1257816"/>
            <a:ext cx="1146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b="1" dirty="0"/>
              <a:t>CATH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0CE0AA5-6284-5144-8924-8572FB7B09DB}"/>
              </a:ext>
            </a:extLst>
          </p:cNvPr>
          <p:cNvSpPr txBox="1"/>
          <p:nvPr/>
        </p:nvSpPr>
        <p:spPr>
          <a:xfrm>
            <a:off x="1546302" y="1257816"/>
            <a:ext cx="1477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b="1" dirty="0"/>
              <a:t>SCOP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EBF48A-C10D-E64A-B9AE-3BAD6EAA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09" y="1773429"/>
            <a:ext cx="3684448" cy="290060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DAC0F8-6845-0146-9558-97A5C599D3B7}"/>
              </a:ext>
            </a:extLst>
          </p:cNvPr>
          <p:cNvSpPr txBox="1"/>
          <p:nvPr/>
        </p:nvSpPr>
        <p:spPr>
          <a:xfrm>
            <a:off x="-670260" y="4782341"/>
            <a:ext cx="245203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zh-TW" sz="1100" dirty="0">
                <a:effectLst/>
                <a:latin typeface="AdvTimes"/>
              </a:rPr>
              <a:t>Class (CL)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Fold (CF)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Superfamily (SF)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Family (FA)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Protein (PR)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Protein species (SP)</a:t>
            </a:r>
          </a:p>
          <a:p>
            <a:pPr algn="r"/>
            <a:r>
              <a:rPr lang="en" altLang="zh-TW" sz="1100" dirty="0">
                <a:effectLst/>
                <a:latin typeface="AdvTimes"/>
              </a:rPr>
              <a:t>“other” relationships (IR) </a:t>
            </a:r>
            <a:endParaRPr lang="en" altLang="zh-TW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34660D-0CD0-0553-E57D-A53AE5B73999}"/>
              </a:ext>
            </a:extLst>
          </p:cNvPr>
          <p:cNvSpPr txBox="1"/>
          <p:nvPr/>
        </p:nvSpPr>
        <p:spPr>
          <a:xfrm>
            <a:off x="304800" y="566057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Structural Classification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02D00C-1610-B84D-9EB1-1A519001FF83}"/>
              </a:ext>
            </a:extLst>
          </p:cNvPr>
          <p:cNvSpPr txBox="1"/>
          <p:nvPr/>
        </p:nvSpPr>
        <p:spPr>
          <a:xfrm>
            <a:off x="4526493" y="5919809"/>
            <a:ext cx="22068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>
                <a:effectLst/>
                <a:latin typeface="AdvP49811"/>
              </a:rPr>
              <a:t>possible homology (X)</a:t>
            </a:r>
          </a:p>
          <a:p>
            <a:r>
              <a:rPr lang="en" altLang="zh-TW" sz="1200" dirty="0">
                <a:effectLst/>
                <a:latin typeface="AdvP49811"/>
              </a:rPr>
              <a:t>Homology (H)</a:t>
            </a:r>
          </a:p>
          <a:p>
            <a:r>
              <a:rPr lang="en" altLang="zh-TW" sz="1200" dirty="0">
                <a:latin typeface="AdvP49811"/>
              </a:rPr>
              <a:t>T</a:t>
            </a:r>
            <a:r>
              <a:rPr lang="en" altLang="zh-TW" sz="1200" dirty="0">
                <a:effectLst/>
                <a:latin typeface="AdvP49811"/>
              </a:rPr>
              <a:t>opology (T)</a:t>
            </a:r>
          </a:p>
          <a:p>
            <a:r>
              <a:rPr lang="en" altLang="zh-TW" sz="1200" dirty="0">
                <a:effectLst/>
                <a:latin typeface="AdvP49811"/>
              </a:rPr>
              <a:t>Family (F)</a:t>
            </a:r>
            <a:endParaRPr lang="en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44398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BADEDD-F98C-23B0-BD97-05B05793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D8165F-016B-B815-76FC-85312DAB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26" y="1010654"/>
            <a:ext cx="6156384" cy="57029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C1B277-EAAF-E34C-B0EC-7F7C8C9115CA}"/>
              </a:ext>
            </a:extLst>
          </p:cNvPr>
          <p:cNvSpPr txBox="1"/>
          <p:nvPr/>
        </p:nvSpPr>
        <p:spPr>
          <a:xfrm>
            <a:off x="258644" y="1666052"/>
            <a:ext cx="519578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Sequence Wise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BLAST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Find local similarity between protein sequence. (DNA or protein sequence)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 dirty="0" err="1"/>
              <a:t>Hhsearch</a:t>
            </a:r>
            <a:endParaRPr kumimoji="1" lang="en-US" altLang="zh-TW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Set the protein sequences as profile and run profile-profile search with </a:t>
            </a:r>
            <a:r>
              <a:rPr kumimoji="1" lang="en" altLang="zh-TW" sz="1400" dirty="0"/>
              <a:t>hidden Markov model.</a:t>
            </a:r>
            <a:endParaRPr kumimoji="1" lang="en-US" altLang="zh-TW" sz="1400" dirty="0"/>
          </a:p>
          <a:p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Structure Wise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DALI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Use secondary structure element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PALSSE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 err="1"/>
              <a:t>ProSMoS</a:t>
            </a:r>
            <a:endParaRPr kumimoji="1"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20118F-B496-CE46-A553-A4AC54E4E342}"/>
              </a:ext>
            </a:extLst>
          </p:cNvPr>
          <p:cNvSpPr txBox="1"/>
          <p:nvPr/>
        </p:nvSpPr>
        <p:spPr>
          <a:xfrm>
            <a:off x="258644" y="487434"/>
            <a:ext cx="818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TW" sz="2800" b="1" dirty="0">
                <a:effectLst/>
                <a:latin typeface="AdvP403A40"/>
              </a:rPr>
              <a:t>Evolutionary Classification of protein Domains (ECOD)</a:t>
            </a:r>
            <a:endParaRPr lang="en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98349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D89D20-1D09-C80F-FF9C-B84B8A8F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56C6BD-5D62-1CAD-51AB-FA53054C1F39}"/>
              </a:ext>
            </a:extLst>
          </p:cNvPr>
          <p:cNvSpPr txBox="1"/>
          <p:nvPr/>
        </p:nvSpPr>
        <p:spPr>
          <a:xfrm>
            <a:off x="304800" y="566057"/>
            <a:ext cx="513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/>
              <a:t>Miminal</a:t>
            </a:r>
            <a:r>
              <a:rPr kumimoji="1" lang="en-US" altLang="zh-TW" sz="2800" b="1" dirty="0"/>
              <a:t> </a:t>
            </a:r>
            <a:r>
              <a:rPr kumimoji="1" lang="en-US" altLang="zh-TW" sz="2800" b="1" dirty="0" err="1"/>
              <a:t>Rossmann</a:t>
            </a:r>
            <a:r>
              <a:rPr kumimoji="1" lang="en-US" altLang="zh-TW" sz="2800" b="1" dirty="0"/>
              <a:t>-like Motif</a:t>
            </a:r>
            <a:endParaRPr kumimoji="1" lang="zh-TW" altLang="en-US" sz="2800" b="1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FCFE1AD-8D76-9B4B-9F94-E3AF7D4A81DE}"/>
              </a:ext>
            </a:extLst>
          </p:cNvPr>
          <p:cNvGrpSpPr/>
          <p:nvPr/>
        </p:nvGrpSpPr>
        <p:grpSpPr>
          <a:xfrm>
            <a:off x="302068" y="1255747"/>
            <a:ext cx="3825876" cy="2173251"/>
            <a:chOff x="4448628" y="1374606"/>
            <a:chExt cx="3825876" cy="217325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32B4FDB-283A-184E-A36E-704600B6C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32916" t="3955" r="1616" b="47336"/>
            <a:stretch/>
          </p:blipFill>
          <p:spPr>
            <a:xfrm>
              <a:off x="4448628" y="1374606"/>
              <a:ext cx="3825876" cy="217325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145107-AB6E-9C4B-86D9-469A8F533F7B}"/>
                </a:ext>
              </a:extLst>
            </p:cNvPr>
            <p:cNvSpPr/>
            <p:nvPr/>
          </p:nvSpPr>
          <p:spPr>
            <a:xfrm>
              <a:off x="4448628" y="1374606"/>
              <a:ext cx="309966" cy="243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987398C-151D-9843-8F20-6C36F28247C9}"/>
              </a:ext>
            </a:extLst>
          </p:cNvPr>
          <p:cNvSpPr/>
          <p:nvPr/>
        </p:nvSpPr>
        <p:spPr>
          <a:xfrm>
            <a:off x="1973179" y="2077634"/>
            <a:ext cx="1212783" cy="11443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5B1EC5-43C5-824E-9909-4D5FCBAEDB11}"/>
              </a:ext>
            </a:extLst>
          </p:cNvPr>
          <p:cNvSpPr/>
          <p:nvPr/>
        </p:nvSpPr>
        <p:spPr>
          <a:xfrm>
            <a:off x="423512" y="1499202"/>
            <a:ext cx="1008921" cy="11443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A417F0-5D57-AA48-9B46-E0C49AD2A9B7}"/>
              </a:ext>
            </a:extLst>
          </p:cNvPr>
          <p:cNvSpPr/>
          <p:nvPr/>
        </p:nvSpPr>
        <p:spPr>
          <a:xfrm>
            <a:off x="1432433" y="1499203"/>
            <a:ext cx="540746" cy="11924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D9394E-9367-D544-A6C5-C3E8600E3310}"/>
              </a:ext>
            </a:extLst>
          </p:cNvPr>
          <p:cNvSpPr/>
          <p:nvPr/>
        </p:nvSpPr>
        <p:spPr>
          <a:xfrm>
            <a:off x="724742" y="2643548"/>
            <a:ext cx="540746" cy="5784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92B4DB7-15B0-C84E-B16F-CB6643E13F59}"/>
              </a:ext>
            </a:extLst>
          </p:cNvPr>
          <p:cNvGrpSpPr/>
          <p:nvPr/>
        </p:nvGrpSpPr>
        <p:grpSpPr>
          <a:xfrm>
            <a:off x="3939482" y="3324171"/>
            <a:ext cx="4295301" cy="2447300"/>
            <a:chOff x="4063346" y="3221980"/>
            <a:chExt cx="4295301" cy="2447300"/>
          </a:xfrm>
        </p:grpSpPr>
        <p:sp>
          <p:nvSpPr>
            <p:cNvPr id="4" name="向下箭號 3">
              <a:extLst>
                <a:ext uri="{FF2B5EF4-FFF2-40B4-BE49-F238E27FC236}">
                  <a16:creationId xmlns:a16="http://schemas.microsoft.com/office/drawing/2014/main" id="{B33FC4EF-4B74-2A03-110F-6611BFFF432C}"/>
                </a:ext>
              </a:extLst>
            </p:cNvPr>
            <p:cNvSpPr/>
            <p:nvPr/>
          </p:nvSpPr>
          <p:spPr>
            <a:xfrm>
              <a:off x="6336632" y="3429000"/>
              <a:ext cx="682172" cy="1930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圓柱 4">
              <a:extLst>
                <a:ext uri="{FF2B5EF4-FFF2-40B4-BE49-F238E27FC236}">
                  <a16:creationId xmlns:a16="http://schemas.microsoft.com/office/drawing/2014/main" id="{55D1C3E9-F8B5-C09F-328D-8696A70D9F97}"/>
                </a:ext>
              </a:extLst>
            </p:cNvPr>
            <p:cNvSpPr/>
            <p:nvPr/>
          </p:nvSpPr>
          <p:spPr>
            <a:xfrm>
              <a:off x="7425204" y="3429000"/>
              <a:ext cx="420914" cy="177602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圓柱 5">
              <a:extLst>
                <a:ext uri="{FF2B5EF4-FFF2-40B4-BE49-F238E27FC236}">
                  <a16:creationId xmlns:a16="http://schemas.microsoft.com/office/drawing/2014/main" id="{3FCEA7EF-DD88-C4BC-2EB5-FBA8A037969D}"/>
                </a:ext>
              </a:extLst>
            </p:cNvPr>
            <p:cNvSpPr/>
            <p:nvPr/>
          </p:nvSpPr>
          <p:spPr>
            <a:xfrm>
              <a:off x="5021831" y="3459747"/>
              <a:ext cx="420914" cy="177602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8" name="曲線接點 7">
              <a:extLst>
                <a:ext uri="{FF2B5EF4-FFF2-40B4-BE49-F238E27FC236}">
                  <a16:creationId xmlns:a16="http://schemas.microsoft.com/office/drawing/2014/main" id="{9F4B90ED-BF2A-3492-CF26-41683ECB1872}"/>
                </a:ext>
              </a:extLst>
            </p:cNvPr>
            <p:cNvCxnSpPr>
              <a:stCxn id="4" idx="0"/>
            </p:cNvCxnSpPr>
            <p:nvPr/>
          </p:nvCxnSpPr>
          <p:spPr>
            <a:xfrm rot="16200000" flipV="1">
              <a:off x="6403665" y="3154947"/>
              <a:ext cx="207020" cy="341086"/>
            </a:xfrm>
            <a:prstGeom prst="curvedConnector2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曲線接點 8">
              <a:extLst>
                <a:ext uri="{FF2B5EF4-FFF2-40B4-BE49-F238E27FC236}">
                  <a16:creationId xmlns:a16="http://schemas.microsoft.com/office/drawing/2014/main" id="{55A51D8E-244B-286E-7E78-2852FAB6DD6C}"/>
                </a:ext>
              </a:extLst>
            </p:cNvPr>
            <p:cNvCxnSpPr>
              <a:cxnSpLocks/>
              <a:stCxn id="5" idx="3"/>
              <a:endCxn id="4" idx="2"/>
            </p:cNvCxnSpPr>
            <p:nvPr/>
          </p:nvCxnSpPr>
          <p:spPr>
            <a:xfrm rot="5400000">
              <a:off x="7079501" y="4803240"/>
              <a:ext cx="154378" cy="957943"/>
            </a:xfrm>
            <a:prstGeom prst="curvedConnector3">
              <a:avLst>
                <a:gd name="adj1" fmla="val 237687"/>
              </a:avLst>
            </a:prstGeom>
            <a:ln w="53975">
              <a:solidFill>
                <a:srgbClr val="F662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線接點 12">
              <a:extLst>
                <a:ext uri="{FF2B5EF4-FFF2-40B4-BE49-F238E27FC236}">
                  <a16:creationId xmlns:a16="http://schemas.microsoft.com/office/drawing/2014/main" id="{DC619DD1-0FE6-D061-6111-02515F3EC98B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6200000" flipH="1" flipV="1">
              <a:off x="6418601" y="2242686"/>
              <a:ext cx="30747" cy="2403373"/>
            </a:xfrm>
            <a:prstGeom prst="curvedConnector3">
              <a:avLst>
                <a:gd name="adj1" fmla="val -3310476"/>
              </a:avLst>
            </a:prstGeom>
            <a:ln w="317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E0F5207-B81F-DABE-CAEF-B4716835B373}"/>
                </a:ext>
              </a:extLst>
            </p:cNvPr>
            <p:cNvSpPr txBox="1"/>
            <p:nvPr/>
          </p:nvSpPr>
          <p:spPr>
            <a:xfrm>
              <a:off x="4575875" y="403259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⍺2</a:t>
              </a:r>
              <a:endParaRPr kumimoji="1"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96EBAC5-CCCB-5F7F-63FC-74A24D71939E}"/>
                </a:ext>
              </a:extLst>
            </p:cNvPr>
            <p:cNvSpPr txBox="1"/>
            <p:nvPr/>
          </p:nvSpPr>
          <p:spPr>
            <a:xfrm>
              <a:off x="6096000" y="4035697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β1</a:t>
              </a:r>
              <a:endParaRPr kumimoji="1" lang="zh-TW" altLang="en-US" dirty="0"/>
            </a:p>
          </p:txBody>
        </p:sp>
        <p:cxnSp>
          <p:nvCxnSpPr>
            <p:cNvPr id="19" name="曲線接點 18">
              <a:extLst>
                <a:ext uri="{FF2B5EF4-FFF2-40B4-BE49-F238E27FC236}">
                  <a16:creationId xmlns:a16="http://schemas.microsoft.com/office/drawing/2014/main" id="{9EBACF51-5177-7C40-8374-FC571AAC6D8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165766" y="5302293"/>
              <a:ext cx="433510" cy="300463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accent3">
                  <a:lumMod val="75000"/>
                  <a:alpha val="66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1B01552-8B0D-744C-B2F6-9A3586D1590E}"/>
                </a:ext>
              </a:extLst>
            </p:cNvPr>
            <p:cNvSpPr txBox="1"/>
            <p:nvPr/>
          </p:nvSpPr>
          <p:spPr>
            <a:xfrm>
              <a:off x="7912691" y="403259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⍺1</a:t>
              </a:r>
              <a:endParaRPr kumimoji="1"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6839999-C96C-7A4D-9499-9894928CC7A7}"/>
                </a:ext>
              </a:extLst>
            </p:cNvPr>
            <p:cNvSpPr txBox="1"/>
            <p:nvPr/>
          </p:nvSpPr>
          <p:spPr>
            <a:xfrm>
              <a:off x="4063346" y="434775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βx</a:t>
              </a:r>
              <a:endParaRPr kumimoji="1"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3614C192-5114-6A4A-9056-E211A0EDE6DC}"/>
                </a:ext>
              </a:extLst>
            </p:cNvPr>
            <p:cNvSpPr txBox="1"/>
            <p:nvPr/>
          </p:nvSpPr>
          <p:spPr>
            <a:xfrm>
              <a:off x="4382624" y="422464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400" dirty="0"/>
                <a:t>or</a:t>
              </a:r>
              <a:endParaRPr kumimoji="1" lang="zh-TW" altLang="en-US" sz="1400" dirty="0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FC5844E-8B97-AA48-AA00-B7FEE3EAE4E3}"/>
              </a:ext>
            </a:extLst>
          </p:cNvPr>
          <p:cNvSpPr txBox="1"/>
          <p:nvPr/>
        </p:nvSpPr>
        <p:spPr>
          <a:xfrm>
            <a:off x="8252519" y="1776158"/>
            <a:ext cx="3939482" cy="189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dirty="0"/>
              <a:t>一組相連的 </a:t>
            </a:r>
            <a:r>
              <a:rPr kumimoji="1" lang="en-US" altLang="zh-TW" sz="1600" dirty="0"/>
              <a:t>β</a:t>
            </a:r>
            <a:r>
              <a:rPr kumimoji="1" lang="zh-TW" altLang="en-US" sz="1600" dirty="0"/>
              <a:t> </a:t>
            </a:r>
            <a:r>
              <a:rPr kumimoji="1" lang="en-US" altLang="zh-TW" sz="1600" dirty="0"/>
              <a:t>sheet</a:t>
            </a:r>
            <a:r>
              <a:rPr kumimoji="1" lang="zh-TW" altLang="en-US" sz="1600" dirty="0"/>
              <a:t> </a:t>
            </a:r>
            <a:r>
              <a:rPr kumimoji="1" lang="en-US" altLang="zh-TW" sz="1600" dirty="0"/>
              <a:t>+ ⍺ helix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dirty="0"/>
              <a:t>相連的</a:t>
            </a:r>
            <a:r>
              <a:rPr kumimoji="1" lang="en-US" altLang="zh-TW" sz="1600" dirty="0"/>
              <a:t>Loop </a:t>
            </a:r>
            <a:r>
              <a:rPr kumimoji="1" lang="zh-TW" altLang="en-US" sz="1600" dirty="0"/>
              <a:t>通常具有功能</a:t>
            </a:r>
            <a:endParaRPr kumimoji="1"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⍺1</a:t>
            </a:r>
            <a:r>
              <a:rPr kumimoji="1" lang="zh-TW" altLang="en-US" sz="1600" dirty="0"/>
              <a:t> 之後有多種可能</a:t>
            </a:r>
            <a:endParaRPr kumimoji="1"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⍺2</a:t>
            </a:r>
            <a:r>
              <a:rPr kumimoji="1" lang="zh-TW" altLang="en-US" sz="1600" dirty="0"/>
              <a:t> 繞回來與前面的 </a:t>
            </a:r>
            <a:r>
              <a:rPr kumimoji="1" lang="en-US" altLang="zh-TW" sz="1600" dirty="0"/>
              <a:t>β/⍺ </a:t>
            </a:r>
            <a:r>
              <a:rPr kumimoji="1" lang="zh-TW" altLang="en-US" sz="1600" dirty="0"/>
              <a:t>形成配對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⍺2</a:t>
            </a:r>
            <a:r>
              <a:rPr kumimoji="1" lang="zh-TW" altLang="en-US" sz="1600" dirty="0"/>
              <a:t> 不強制為 </a:t>
            </a:r>
            <a:r>
              <a:rPr kumimoji="1" lang="en-US" altLang="zh-TW" sz="1600" dirty="0"/>
              <a:t>⍺ helix</a:t>
            </a:r>
            <a:r>
              <a:rPr kumimoji="1" lang="zh-TW" altLang="en-US" sz="1600" dirty="0"/>
              <a:t>，也容許為</a:t>
            </a:r>
            <a:r>
              <a:rPr kumimoji="1" lang="en-US" altLang="zh-TW" sz="1600" dirty="0"/>
              <a:t>β</a:t>
            </a:r>
            <a:r>
              <a:rPr kumimoji="1" lang="zh-TW" altLang="en-US" sz="1600" dirty="0"/>
              <a:t> </a:t>
            </a:r>
            <a:r>
              <a:rPr kumimoji="1" lang="en-US" altLang="zh-TW" sz="1600" dirty="0"/>
              <a:t>sheet</a:t>
            </a:r>
            <a:r>
              <a:rPr kumimoji="1" lang="zh-TW" altLang="en-US" sz="1600" dirty="0"/>
              <a:t>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B53378-CB1F-E043-AB7C-37B739FF178B}"/>
              </a:ext>
            </a:extLst>
          </p:cNvPr>
          <p:cNvSpPr txBox="1"/>
          <p:nvPr/>
        </p:nvSpPr>
        <p:spPr>
          <a:xfrm>
            <a:off x="7262755" y="5586805"/>
            <a:ext cx="80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Loop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55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A70FE2-1FDC-928F-4F64-1135CDF1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68F7712-5288-8F47-ACF2-0B00D79275A2}" type="slidenum">
              <a:rPr kumimoji="1" lang="zh-TW" altLang="en-US" smtClean="0"/>
              <a:pPr algn="ctr"/>
              <a:t>16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DCA574-8ED8-804C-8596-76DE4595C595}"/>
              </a:ext>
            </a:extLst>
          </p:cNvPr>
          <p:cNvSpPr txBox="1"/>
          <p:nvPr/>
        </p:nvSpPr>
        <p:spPr>
          <a:xfrm>
            <a:off x="304800" y="566057"/>
            <a:ext cx="179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b="1" dirty="0"/>
              <a:t>Workflow</a:t>
            </a:r>
            <a:endParaRPr kumimoji="1" lang="zh-TW" altLang="en-US" sz="2800" b="1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E7475E3B-4C7B-F747-A76B-F4BFB209DC84}"/>
              </a:ext>
            </a:extLst>
          </p:cNvPr>
          <p:cNvGrpSpPr/>
          <p:nvPr/>
        </p:nvGrpSpPr>
        <p:grpSpPr>
          <a:xfrm>
            <a:off x="750255" y="1289569"/>
            <a:ext cx="6532655" cy="4666567"/>
            <a:chOff x="191991" y="1289570"/>
            <a:chExt cx="7047714" cy="503450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E82FFC-A8F1-C44E-87B3-9A08478777E7}"/>
                </a:ext>
              </a:extLst>
            </p:cNvPr>
            <p:cNvSpPr/>
            <p:nvPr/>
          </p:nvSpPr>
          <p:spPr>
            <a:xfrm>
              <a:off x="2030932" y="2856299"/>
              <a:ext cx="729353" cy="9144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 dirty="0"/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F72CBF1-E1B8-DF45-AA4E-17423A4CBB37}"/>
                </a:ext>
              </a:extLst>
            </p:cNvPr>
            <p:cNvGrpSpPr/>
            <p:nvPr/>
          </p:nvGrpSpPr>
          <p:grpSpPr>
            <a:xfrm>
              <a:off x="304800" y="1584653"/>
              <a:ext cx="1910812" cy="656842"/>
              <a:chOff x="4557486" y="1838401"/>
              <a:chExt cx="3047999" cy="1047750"/>
            </a:xfrm>
          </p:grpSpPr>
          <p:pic>
            <p:nvPicPr>
              <p:cNvPr id="6" name="Picture 4" descr="RCSB PDB: Homepage">
                <a:extLst>
                  <a:ext uri="{FF2B5EF4-FFF2-40B4-BE49-F238E27FC236}">
                    <a16:creationId xmlns:a16="http://schemas.microsoft.com/office/drawing/2014/main" id="{096370D1-4AD4-A547-B2CD-06F62D24F5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486" y="1838401"/>
                <a:ext cx="3047999" cy="1047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71CAE4-4B0F-164D-89A7-52446D6DD03B}"/>
                  </a:ext>
                </a:extLst>
              </p:cNvPr>
              <p:cNvSpPr/>
              <p:nvPr/>
            </p:nvSpPr>
            <p:spPr>
              <a:xfrm>
                <a:off x="4557486" y="1838401"/>
                <a:ext cx="3047999" cy="1047750"/>
              </a:xfrm>
              <a:prstGeom prst="rect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66B428E-4707-484B-BD2E-85B2A1B4FC81}"/>
                </a:ext>
              </a:extLst>
            </p:cNvPr>
            <p:cNvGrpSpPr/>
            <p:nvPr/>
          </p:nvGrpSpPr>
          <p:grpSpPr>
            <a:xfrm>
              <a:off x="371569" y="4888342"/>
              <a:ext cx="888637" cy="770021"/>
              <a:chOff x="4364926" y="4899258"/>
              <a:chExt cx="888637" cy="770021"/>
            </a:xfrm>
          </p:grpSpPr>
          <p:sp>
            <p:nvSpPr>
              <p:cNvPr id="9" name="向下箭號 8">
                <a:extLst>
                  <a:ext uri="{FF2B5EF4-FFF2-40B4-BE49-F238E27FC236}">
                    <a16:creationId xmlns:a16="http://schemas.microsoft.com/office/drawing/2014/main" id="{1D0C63BC-5208-8F42-86AB-652667F0122A}"/>
                  </a:ext>
                </a:extLst>
              </p:cNvPr>
              <p:cNvSpPr/>
              <p:nvPr/>
            </p:nvSpPr>
            <p:spPr>
              <a:xfrm>
                <a:off x="4778616" y="4964395"/>
                <a:ext cx="214639" cy="60738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000"/>
              </a:p>
            </p:txBody>
          </p:sp>
          <p:sp>
            <p:nvSpPr>
              <p:cNvPr id="10" name="圓柱 9">
                <a:extLst>
                  <a:ext uri="{FF2B5EF4-FFF2-40B4-BE49-F238E27FC236}">
                    <a16:creationId xmlns:a16="http://schemas.microsoft.com/office/drawing/2014/main" id="{68E07516-620D-E34C-8EBE-3F289E1B2692}"/>
                  </a:ext>
                </a:extLst>
              </p:cNvPr>
              <p:cNvSpPr/>
              <p:nvPr/>
            </p:nvSpPr>
            <p:spPr>
              <a:xfrm>
                <a:off x="5121126" y="4964395"/>
                <a:ext cx="132437" cy="55880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000"/>
              </a:p>
            </p:txBody>
          </p:sp>
          <p:sp>
            <p:nvSpPr>
              <p:cNvPr id="11" name="圓柱 10">
                <a:extLst>
                  <a:ext uri="{FF2B5EF4-FFF2-40B4-BE49-F238E27FC236}">
                    <a16:creationId xmlns:a16="http://schemas.microsoft.com/office/drawing/2014/main" id="{11DEF793-DE5D-584F-835D-0F87E45FF2EF}"/>
                  </a:ext>
                </a:extLst>
              </p:cNvPr>
              <p:cNvSpPr/>
              <p:nvPr/>
            </p:nvSpPr>
            <p:spPr>
              <a:xfrm>
                <a:off x="4364926" y="4974069"/>
                <a:ext cx="132437" cy="558809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000" dirty="0"/>
              </a:p>
            </p:txBody>
          </p:sp>
          <p:cxnSp>
            <p:nvCxnSpPr>
              <p:cNvPr id="12" name="曲線接點 11">
                <a:extLst>
                  <a:ext uri="{FF2B5EF4-FFF2-40B4-BE49-F238E27FC236}">
                    <a16:creationId xmlns:a16="http://schemas.microsoft.com/office/drawing/2014/main" id="{467932E4-BDA6-D04F-81ED-9A847F3A73D6}"/>
                  </a:ext>
                </a:extLst>
              </p:cNvPr>
              <p:cNvCxnSpPr>
                <a:stCxn id="9" idx="0"/>
              </p:cNvCxnSpPr>
              <p:nvPr/>
            </p:nvCxnSpPr>
            <p:spPr>
              <a:xfrm rot="16200000" flipV="1">
                <a:off x="4799708" y="4878167"/>
                <a:ext cx="65137" cy="107320"/>
              </a:xfrm>
              <a:prstGeom prst="curvedConnector2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曲線接點 12">
                <a:extLst>
                  <a:ext uri="{FF2B5EF4-FFF2-40B4-BE49-F238E27FC236}">
                    <a16:creationId xmlns:a16="http://schemas.microsoft.com/office/drawing/2014/main" id="{50A907AC-443F-BF4D-A6FC-A3E813858FCB}"/>
                  </a:ext>
                </a:extLst>
              </p:cNvPr>
              <p:cNvCxnSpPr>
                <a:cxnSpLocks/>
                <a:stCxn id="10" idx="3"/>
                <a:endCxn id="9" idx="2"/>
              </p:cNvCxnSpPr>
              <p:nvPr/>
            </p:nvCxnSpPr>
            <p:spPr>
              <a:xfrm rot="5400000">
                <a:off x="5012353" y="5396787"/>
                <a:ext cx="48574" cy="301408"/>
              </a:xfrm>
              <a:prstGeom prst="curvedConnector3">
                <a:avLst>
                  <a:gd name="adj1" fmla="val 237687"/>
                </a:avLst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曲線接點 13">
                <a:extLst>
                  <a:ext uri="{FF2B5EF4-FFF2-40B4-BE49-F238E27FC236}">
                    <a16:creationId xmlns:a16="http://schemas.microsoft.com/office/drawing/2014/main" id="{57F2D801-55B4-B546-8EE6-8E8860339063}"/>
                  </a:ext>
                </a:extLst>
              </p:cNvPr>
              <p:cNvCxnSpPr>
                <a:cxnSpLocks/>
                <a:stCxn id="10" idx="1"/>
                <a:endCxn id="11" idx="1"/>
              </p:cNvCxnSpPr>
              <p:nvPr/>
            </p:nvCxnSpPr>
            <p:spPr>
              <a:xfrm rot="16200000" flipH="1" flipV="1">
                <a:off x="4804407" y="4591132"/>
                <a:ext cx="9674" cy="756200"/>
              </a:xfrm>
              <a:prstGeom prst="curvedConnector3">
                <a:avLst>
                  <a:gd name="adj1" fmla="val -3310476"/>
                </a:avLst>
              </a:prstGeom>
              <a:ln w="31750">
                <a:solidFill>
                  <a:schemeClr val="accent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曲線接點 16">
                <a:extLst>
                  <a:ext uri="{FF2B5EF4-FFF2-40B4-BE49-F238E27FC236}">
                    <a16:creationId xmlns:a16="http://schemas.microsoft.com/office/drawing/2014/main" id="{739ED035-E6A6-3B41-B3C8-F61E58879A6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410214" y="5553810"/>
                <a:ext cx="136400" cy="94538"/>
              </a:xfrm>
              <a:prstGeom prst="curvedConnector3">
                <a:avLst>
                  <a:gd name="adj1" fmla="val 50000"/>
                </a:avLst>
              </a:prstGeom>
              <a:ln w="31750">
                <a:solidFill>
                  <a:schemeClr val="accent3">
                    <a:lumMod val="75000"/>
                    <a:alpha val="66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肘形接點 22">
              <a:extLst>
                <a:ext uri="{FF2B5EF4-FFF2-40B4-BE49-F238E27FC236}">
                  <a16:creationId xmlns:a16="http://schemas.microsoft.com/office/drawing/2014/main" id="{8B9798F6-FB90-E548-BB9A-ADE650A6794B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5400000" flipH="1" flipV="1">
              <a:off x="866188" y="3339891"/>
              <a:ext cx="1191136" cy="1138354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3D1676C-5EA8-F949-A3FF-27E11778E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579" y="2241496"/>
              <a:ext cx="0" cy="107200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6F45CB6-ABA4-D44E-871F-595BFA8FE75A}"/>
                </a:ext>
              </a:extLst>
            </p:cNvPr>
            <p:cNvSpPr txBox="1"/>
            <p:nvPr/>
          </p:nvSpPr>
          <p:spPr>
            <a:xfrm>
              <a:off x="696353" y="2941052"/>
              <a:ext cx="1301494" cy="660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TW" sz="1200" dirty="0"/>
                <a:t>Transform 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zh-TW" sz="1200" dirty="0"/>
                <a:t>as SSE</a:t>
              </a:r>
              <a:endParaRPr kumimoji="1" lang="zh-TW" altLang="en-US" sz="12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593899F9-44EC-6248-B2BE-248DCFDEF867}"/>
                </a:ext>
              </a:extLst>
            </p:cNvPr>
            <p:cNvSpPr txBox="1"/>
            <p:nvPr/>
          </p:nvSpPr>
          <p:spPr>
            <a:xfrm>
              <a:off x="2051674" y="3051887"/>
              <a:ext cx="695560" cy="49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RLM</a:t>
              </a:r>
            </a:p>
            <a:p>
              <a:pPr algn="ctr"/>
              <a:r>
                <a:rPr kumimoji="1" lang="en-US" altLang="zh-TW" sz="1200" dirty="0"/>
                <a:t>search</a:t>
              </a:r>
              <a:endParaRPr kumimoji="1" lang="zh-TW" altLang="en-US" sz="1200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7639624-9B93-714E-A904-83E38BECDE27}"/>
                </a:ext>
              </a:extLst>
            </p:cNvPr>
            <p:cNvSpPr txBox="1"/>
            <p:nvPr/>
          </p:nvSpPr>
          <p:spPr>
            <a:xfrm>
              <a:off x="191991" y="5686547"/>
              <a:ext cx="1247793" cy="637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1600" dirty="0"/>
                <a:t>RLM template</a:t>
              </a:r>
              <a:endParaRPr lang="zh-TW" altLang="en-US" sz="1600" dirty="0"/>
            </a:p>
          </p:txBody>
        </p: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EF75B451-B97A-644B-8552-5E39B01E8DB8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2747233" y="3300919"/>
              <a:ext cx="422052" cy="1257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11B03E4-AF53-224D-8505-EE4AFE854199}"/>
                </a:ext>
              </a:extLst>
            </p:cNvPr>
            <p:cNvSpPr/>
            <p:nvPr/>
          </p:nvSpPr>
          <p:spPr>
            <a:xfrm>
              <a:off x="3176971" y="2856297"/>
              <a:ext cx="1548815" cy="91440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BDC7848-3A5D-1F46-A36A-7DF23F68C551}"/>
                </a:ext>
              </a:extLst>
            </p:cNvPr>
            <p:cNvSpPr txBox="1"/>
            <p:nvPr/>
          </p:nvSpPr>
          <p:spPr>
            <a:xfrm>
              <a:off x="3221401" y="2944165"/>
              <a:ext cx="1459951" cy="69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~39,000</a:t>
              </a:r>
            </a:p>
            <a:p>
              <a:pPr algn="ctr"/>
              <a:r>
                <a:rPr kumimoji="1" lang="en-US" altLang="zh-TW" sz="1200" dirty="0"/>
                <a:t>Protein with RLM</a:t>
              </a:r>
            </a:p>
            <a:p>
              <a:pPr algn="ctr"/>
              <a:r>
                <a:rPr kumimoji="1" lang="en-US" altLang="zh-TW" sz="1200" dirty="0"/>
                <a:t>in PDB</a:t>
              </a:r>
              <a:endParaRPr kumimoji="1" lang="zh-TW" altLang="en-US" sz="1200" dirty="0"/>
            </a:p>
          </p:txBody>
        </p:sp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9C268E8D-AC15-E649-A3B0-615BDAFB94A6}"/>
                </a:ext>
              </a:extLst>
            </p:cNvPr>
            <p:cNvCxnSpPr>
              <a:cxnSpLocks/>
            </p:cNvCxnSpPr>
            <p:nvPr/>
          </p:nvCxnSpPr>
          <p:spPr>
            <a:xfrm>
              <a:off x="4725785" y="3325526"/>
              <a:ext cx="895369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55EB668-96BA-844A-A43B-51DB5B25A862}"/>
                </a:ext>
              </a:extLst>
            </p:cNvPr>
            <p:cNvSpPr txBox="1"/>
            <p:nvPr/>
          </p:nvSpPr>
          <p:spPr>
            <a:xfrm>
              <a:off x="4522724" y="2941052"/>
              <a:ext cx="1301494" cy="660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TW" sz="1200" dirty="0"/>
                <a:t>Split into domains</a:t>
              </a:r>
              <a:endParaRPr kumimoji="1" lang="zh-TW" altLang="en-US" sz="12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5388B65-615F-DF45-844E-7F90603CD27D}"/>
                </a:ext>
              </a:extLst>
            </p:cNvPr>
            <p:cNvSpPr/>
            <p:nvPr/>
          </p:nvSpPr>
          <p:spPr>
            <a:xfrm>
              <a:off x="5621157" y="2856297"/>
              <a:ext cx="1618548" cy="91440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B56F8E83-208A-F14C-9406-7BF709A3572F}"/>
                </a:ext>
              </a:extLst>
            </p:cNvPr>
            <p:cNvSpPr txBox="1"/>
            <p:nvPr/>
          </p:nvSpPr>
          <p:spPr>
            <a:xfrm>
              <a:off x="5636467" y="3030779"/>
              <a:ext cx="1587925" cy="49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117,000</a:t>
              </a:r>
            </a:p>
            <a:p>
              <a:pPr algn="ctr"/>
              <a:r>
                <a:rPr kumimoji="1" lang="en-US" altLang="zh-TW" sz="1200" dirty="0"/>
                <a:t>Domains with RLM</a:t>
              </a:r>
              <a:endParaRPr kumimoji="1" lang="zh-TW" altLang="en-US" sz="1200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E0C1B22F-E2C2-A34D-93F0-21FBEE644A7D}"/>
                </a:ext>
              </a:extLst>
            </p:cNvPr>
            <p:cNvSpPr txBox="1"/>
            <p:nvPr/>
          </p:nvSpPr>
          <p:spPr>
            <a:xfrm>
              <a:off x="237859" y="1289570"/>
              <a:ext cx="3723722" cy="282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/>
                <a:t>Currently Total uploaded structures in PDB: 199,755</a:t>
              </a:r>
              <a:endParaRPr kumimoji="1" lang="zh-TW" altLang="en-US" sz="1100" dirty="0"/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BE5D299D-BC5B-844F-9645-EC11F034CFA0}"/>
              </a:ext>
            </a:extLst>
          </p:cNvPr>
          <p:cNvSpPr/>
          <p:nvPr/>
        </p:nvSpPr>
        <p:spPr>
          <a:xfrm>
            <a:off x="9125838" y="2739278"/>
            <a:ext cx="1814546" cy="84757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F64CB73-F831-7E4F-BF7E-F9EF7B685C2B}"/>
              </a:ext>
            </a:extLst>
          </p:cNvPr>
          <p:cNvSpPr txBox="1"/>
          <p:nvPr/>
        </p:nvSpPr>
        <p:spPr>
          <a:xfrm>
            <a:off x="9125838" y="2850994"/>
            <a:ext cx="1814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156 homologous clusters</a:t>
            </a:r>
            <a:endParaRPr kumimoji="1" lang="zh-TW" altLang="en-US" sz="1600" dirty="0"/>
          </a:p>
        </p:txBody>
      </p:sp>
      <p:sp>
        <p:nvSpPr>
          <p:cNvPr id="68" name="直角三角形 67">
            <a:extLst>
              <a:ext uri="{FF2B5EF4-FFF2-40B4-BE49-F238E27FC236}">
                <a16:creationId xmlns:a16="http://schemas.microsoft.com/office/drawing/2014/main" id="{3FC4C6F7-DEE4-BE4A-B5EE-044860693A8B}"/>
              </a:ext>
            </a:extLst>
          </p:cNvPr>
          <p:cNvSpPr/>
          <p:nvPr/>
        </p:nvSpPr>
        <p:spPr>
          <a:xfrm>
            <a:off x="7297101" y="2850994"/>
            <a:ext cx="1814546" cy="302929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81534D61-A756-0248-842A-4581D4DF669F}"/>
              </a:ext>
            </a:extLst>
          </p:cNvPr>
          <p:cNvSpPr/>
          <p:nvPr/>
        </p:nvSpPr>
        <p:spPr>
          <a:xfrm flipV="1">
            <a:off x="7297101" y="3146407"/>
            <a:ext cx="1814546" cy="302929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34DA48C8-F90B-324D-BBBB-FBF1450D6D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394627" y="3187939"/>
            <a:ext cx="0" cy="1252112"/>
          </a:xfrm>
          <a:prstGeom prst="line">
            <a:avLst/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31E689-D906-584B-B9E9-FD86F97AA628}"/>
              </a:ext>
            </a:extLst>
          </p:cNvPr>
          <p:cNvSpPr txBox="1"/>
          <p:nvPr/>
        </p:nvSpPr>
        <p:spPr>
          <a:xfrm>
            <a:off x="7017761" y="4440051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BLAST</a:t>
            </a:r>
            <a:endParaRPr kumimoji="1" lang="zh-TW" altLang="en-US" sz="1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6D2E6BB4-04B3-D948-AFC7-50B99075A9DE}"/>
              </a:ext>
            </a:extLst>
          </p:cNvPr>
          <p:cNvCxnSpPr>
            <a:cxnSpLocks/>
          </p:cNvCxnSpPr>
          <p:nvPr/>
        </p:nvCxnSpPr>
        <p:spPr>
          <a:xfrm>
            <a:off x="7935039" y="3187939"/>
            <a:ext cx="0" cy="845046"/>
          </a:xfrm>
          <a:prstGeom prst="line">
            <a:avLst/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ED3A3B7-029C-0E47-ACAE-5C43D59A2C7B}"/>
              </a:ext>
            </a:extLst>
          </p:cNvPr>
          <p:cNvSpPr txBox="1"/>
          <p:nvPr/>
        </p:nvSpPr>
        <p:spPr>
          <a:xfrm>
            <a:off x="7442752" y="4067001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/>
              <a:t>HHsearch</a:t>
            </a:r>
            <a:endParaRPr kumimoji="1" lang="zh-TW" altLang="en-US" sz="1400" dirty="0"/>
          </a:p>
        </p:txBody>
      </p: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19365BD5-56FD-9445-B2B5-E55D81DB5E48}"/>
              </a:ext>
            </a:extLst>
          </p:cNvPr>
          <p:cNvCxnSpPr>
            <a:cxnSpLocks/>
          </p:cNvCxnSpPr>
          <p:nvPr/>
        </p:nvCxnSpPr>
        <p:spPr>
          <a:xfrm>
            <a:off x="8501327" y="3210064"/>
            <a:ext cx="0" cy="400398"/>
          </a:xfrm>
          <a:prstGeom prst="line">
            <a:avLst/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0C2F685-CA48-9E44-A99D-5924385677A0}"/>
              </a:ext>
            </a:extLst>
          </p:cNvPr>
          <p:cNvSpPr txBox="1"/>
          <p:nvPr/>
        </p:nvSpPr>
        <p:spPr>
          <a:xfrm>
            <a:off x="8209420" y="3644478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DALI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77E159-9496-670D-CE27-D0F2800D56FC}"/>
              </a:ext>
            </a:extLst>
          </p:cNvPr>
          <p:cNvSpPr txBox="1"/>
          <p:nvPr/>
        </p:nvSpPr>
        <p:spPr>
          <a:xfrm>
            <a:off x="6729413" y="494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21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A70FE2-1FDC-928F-4F64-1135CDF1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DCA574-8ED8-804C-8596-76DE4595C595}"/>
              </a:ext>
            </a:extLst>
          </p:cNvPr>
          <p:cNvSpPr txBox="1"/>
          <p:nvPr/>
        </p:nvSpPr>
        <p:spPr>
          <a:xfrm>
            <a:off x="304800" y="566057"/>
            <a:ext cx="583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Application of RLM classification</a:t>
            </a:r>
            <a:endParaRPr kumimoji="1" lang="zh-TW" altLang="en-US" sz="28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56EB92-AEFE-FB4F-A505-DE2770411F5C}"/>
              </a:ext>
            </a:extLst>
          </p:cNvPr>
          <p:cNvSpPr txBox="1"/>
          <p:nvPr/>
        </p:nvSpPr>
        <p:spPr>
          <a:xfrm>
            <a:off x="304801" y="1810005"/>
            <a:ext cx="11207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1/5 known structure of proteins contain </a:t>
            </a:r>
            <a:r>
              <a:rPr kumimoji="1" lang="en-US" altLang="zh-TW" dirty="0" err="1"/>
              <a:t>Rossmann</a:t>
            </a:r>
            <a:r>
              <a:rPr kumimoji="1" lang="en-US" altLang="zh-TW" dirty="0"/>
              <a:t>-like motif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Considered the ligands, proteins with RLM shows a special case of convergent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In human proteome, proteins with RLM constitute approximately 15%.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Disease-causing mutations show more frequent within RLM domain than non-RLM domain.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63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9FBE4D-821F-2441-87CA-490FC93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CAE9A7-D887-0540-A47D-7550FF43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714275"/>
            <a:ext cx="10911840" cy="3999736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BBFFB0F-455B-0B4A-B7E0-380A0AEC3C11}"/>
              </a:ext>
            </a:extLst>
          </p:cNvPr>
          <p:cNvCxnSpPr>
            <a:cxnSpLocks/>
          </p:cNvCxnSpPr>
          <p:nvPr/>
        </p:nvCxnSpPr>
        <p:spPr>
          <a:xfrm>
            <a:off x="721894" y="3676851"/>
            <a:ext cx="7315201" cy="0"/>
          </a:xfrm>
          <a:prstGeom prst="line">
            <a:avLst/>
          </a:prstGeom>
          <a:ln w="254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1ABAB97-571A-664D-ADDB-CF689344B043}"/>
              </a:ext>
            </a:extLst>
          </p:cNvPr>
          <p:cNvCxnSpPr>
            <a:cxnSpLocks/>
          </p:cNvCxnSpPr>
          <p:nvPr/>
        </p:nvCxnSpPr>
        <p:spPr>
          <a:xfrm>
            <a:off x="1153427" y="2568342"/>
            <a:ext cx="2022910" cy="0"/>
          </a:xfrm>
          <a:prstGeom prst="line">
            <a:avLst/>
          </a:prstGeom>
          <a:ln w="254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7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8998C-AFED-904C-B5BE-E1B543C5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cap="none" dirty="0"/>
              <a:t>Outline</a:t>
            </a:r>
            <a:endParaRPr kumimoji="1" lang="zh-TW" altLang="en-US" sz="3600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332DD0-5E7C-2447-8D09-32EC7C43D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9175"/>
            <a:ext cx="11029615" cy="4697127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Background</a:t>
            </a:r>
          </a:p>
          <a:p>
            <a:pPr lvl="1"/>
            <a:r>
              <a:rPr kumimoji="1" lang="en-US" altLang="zh-TW" dirty="0"/>
              <a:t>Amino acid to protein</a:t>
            </a:r>
          </a:p>
          <a:p>
            <a:pPr lvl="1"/>
            <a:r>
              <a:rPr kumimoji="1" lang="en-US" altLang="zh-TW" dirty="0"/>
              <a:t>Protein structure (protein folding)</a:t>
            </a:r>
          </a:p>
          <a:p>
            <a:pPr lvl="2"/>
            <a:r>
              <a:rPr kumimoji="1" lang="en-US" altLang="zh-TW" dirty="0"/>
              <a:t>Primary and Secondary structure of Protein</a:t>
            </a:r>
          </a:p>
          <a:p>
            <a:pPr lvl="2"/>
            <a:r>
              <a:rPr kumimoji="1" lang="en-US" altLang="zh-TW" dirty="0"/>
              <a:t>Tertiary structure of Protein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Protein Classification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Application</a:t>
            </a:r>
          </a:p>
          <a:p>
            <a:pPr lvl="1">
              <a:lnSpc>
                <a:spcPct val="150000"/>
              </a:lnSpc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FA4DC1-DD55-D442-9D1B-C17FB956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6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0BF53C-9AC6-F041-9802-FB2DD36F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F9CCC2-8C3E-EF4F-8FFD-9DB72899A4BC}"/>
              </a:ext>
            </a:extLst>
          </p:cNvPr>
          <p:cNvSpPr txBox="1"/>
          <p:nvPr/>
        </p:nvSpPr>
        <p:spPr>
          <a:xfrm>
            <a:off x="-1604" y="665794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/>
              <a:t>https://en.wikipedia.org/wiki/Transfer_RNA</a:t>
            </a:r>
          </a:p>
        </p:txBody>
      </p:sp>
      <p:pic>
        <p:nvPicPr>
          <p:cNvPr id="3076" name="Picture 4" descr="Central Dogma – Definition, Processes Involved, &amp; Diagram">
            <a:extLst>
              <a:ext uri="{FF2B5EF4-FFF2-40B4-BE49-F238E27FC236}">
                <a16:creationId xmlns:a16="http://schemas.microsoft.com/office/drawing/2014/main" id="{B9BFC9FC-7060-1A4D-9811-C944F7D9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29" y="1029902"/>
            <a:ext cx="7406941" cy="54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7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0BF53C-9AC6-F041-9802-FB2DD36F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3074" name="Picture 2" descr="Transfer RNA - Wikipedia">
            <a:extLst>
              <a:ext uri="{FF2B5EF4-FFF2-40B4-BE49-F238E27FC236}">
                <a16:creationId xmlns:a16="http://schemas.microsoft.com/office/drawing/2014/main" id="{29276874-D1B4-E34C-BD76-8B17109D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97" y="1539275"/>
            <a:ext cx="7831205" cy="48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F9CCC2-8C3E-EF4F-8FFD-9DB72899A4BC}"/>
              </a:ext>
            </a:extLst>
          </p:cNvPr>
          <p:cNvSpPr txBox="1"/>
          <p:nvPr/>
        </p:nvSpPr>
        <p:spPr>
          <a:xfrm>
            <a:off x="-1604" y="665794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/>
              <a:t>https://en.wikipedia.org/wiki/Transfer_RNA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A20F626-6794-BDD9-0597-B0A4F3F93A00}"/>
              </a:ext>
            </a:extLst>
          </p:cNvPr>
          <p:cNvSpPr txBox="1"/>
          <p:nvPr/>
        </p:nvSpPr>
        <p:spPr>
          <a:xfrm>
            <a:off x="304800" y="566057"/>
            <a:ext cx="6377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Polypeptide Synthesis by Ribosome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D42AE3-D91F-CA4C-B377-239FBCB2AF8F}"/>
              </a:ext>
            </a:extLst>
          </p:cNvPr>
          <p:cNvSpPr txBox="1"/>
          <p:nvPr/>
        </p:nvSpPr>
        <p:spPr>
          <a:xfrm>
            <a:off x="690456" y="466969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rgbClr val="00B050"/>
                </a:solidFill>
              </a:rPr>
              <a:t>mRNA</a:t>
            </a:r>
            <a:endParaRPr kumimoji="1" lang="zh-TW" altLang="en-US" sz="3600" b="1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B423EA-226B-4248-97AB-C240DF4D89E5}"/>
              </a:ext>
            </a:extLst>
          </p:cNvPr>
          <p:cNvSpPr txBox="1"/>
          <p:nvPr/>
        </p:nvSpPr>
        <p:spPr>
          <a:xfrm>
            <a:off x="562217" y="1514541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rgbClr val="F66270"/>
                </a:solidFill>
              </a:rPr>
              <a:t>Peptide</a:t>
            </a:r>
            <a:endParaRPr kumimoji="1" lang="zh-TW" altLang="en-US" sz="3600" b="1" dirty="0">
              <a:solidFill>
                <a:srgbClr val="F662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0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AA9848-20AD-9946-9052-1B796F2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6</a:t>
            </a:fld>
            <a:endParaRPr kumimoji="1"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1464F83-B74A-D442-AC31-4FBE839E94E3}"/>
              </a:ext>
            </a:extLst>
          </p:cNvPr>
          <p:cNvGrpSpPr/>
          <p:nvPr/>
        </p:nvGrpSpPr>
        <p:grpSpPr>
          <a:xfrm>
            <a:off x="4951046" y="1679360"/>
            <a:ext cx="5732286" cy="5018935"/>
            <a:chOff x="668555" y="1600869"/>
            <a:chExt cx="5715000" cy="50038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41EA1C7-7502-EA40-8536-217CA2215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555" y="1600869"/>
              <a:ext cx="5715000" cy="500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BE0C6BF-EDAF-054E-AEC6-C81DDE80A57D}"/>
                </a:ext>
              </a:extLst>
            </p:cNvPr>
            <p:cNvSpPr txBox="1"/>
            <p:nvPr/>
          </p:nvSpPr>
          <p:spPr>
            <a:xfrm>
              <a:off x="1165459" y="6404614"/>
              <a:ext cx="236059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TW" sz="700" dirty="0"/>
                <a:t>© 2014 Nature Education All rights reserved.</a:t>
              </a:r>
              <a:endParaRPr lang="zh-TW" altLang="en-US" sz="700" dirty="0"/>
            </a:p>
          </p:txBody>
        </p:sp>
      </p:grpSp>
      <p:pic>
        <p:nvPicPr>
          <p:cNvPr id="9" name="Picture 4" descr="tRNAs and ribosomes (article) | Translation | Khan Academy">
            <a:extLst>
              <a:ext uri="{FF2B5EF4-FFF2-40B4-BE49-F238E27FC236}">
                <a16:creationId xmlns:a16="http://schemas.microsoft.com/office/drawing/2014/main" id="{F71750E4-2253-C540-8CB8-1FBBE6DB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0" y="2069213"/>
            <a:ext cx="3048299" cy="30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B000E1-EEB7-B6AC-248D-992300D68D8B}"/>
              </a:ext>
            </a:extLst>
          </p:cNvPr>
          <p:cNvSpPr txBox="1"/>
          <p:nvPr/>
        </p:nvSpPr>
        <p:spPr>
          <a:xfrm>
            <a:off x="304800" y="566057"/>
            <a:ext cx="7679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Translation: from RNA codon to amino acid </a:t>
            </a:r>
            <a:endParaRPr kumimoji="1" lang="zh-TW" altLang="en-US" sz="2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DBBDDA-0FF4-6241-A1A9-21265E730073}"/>
              </a:ext>
            </a:extLst>
          </p:cNvPr>
          <p:cNvSpPr txBox="1"/>
          <p:nvPr/>
        </p:nvSpPr>
        <p:spPr>
          <a:xfrm>
            <a:off x="7021902" y="1379190"/>
            <a:ext cx="1590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b="1" dirty="0"/>
              <a:t>Codon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6A02EE-9F81-4340-9B3E-D87560393B88}"/>
              </a:ext>
            </a:extLst>
          </p:cNvPr>
          <p:cNvSpPr txBox="1"/>
          <p:nvPr/>
        </p:nvSpPr>
        <p:spPr>
          <a:xfrm>
            <a:off x="1631733" y="1379190"/>
            <a:ext cx="926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b="1" dirty="0"/>
              <a:t>tRNA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443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33DB0-6446-8445-A310-18258A2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CB6720D-D783-D44D-90F8-3A2B0297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437" y="593402"/>
            <a:ext cx="6284437" cy="52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F2851FD-7854-E4EC-D94B-1A49EA1886C6}"/>
              </a:ext>
            </a:extLst>
          </p:cNvPr>
          <p:cNvSpPr txBox="1"/>
          <p:nvPr/>
        </p:nvSpPr>
        <p:spPr>
          <a:xfrm>
            <a:off x="304800" y="566057"/>
            <a:ext cx="21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Amino Acid</a:t>
            </a:r>
            <a:endParaRPr kumimoji="1" lang="zh-TW" alt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92FC4-2BC1-D348-BF3A-BF2F32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9" y="1817915"/>
            <a:ext cx="4175530" cy="26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71959A2-433E-4342-830D-9AFD09598259}"/>
              </a:ext>
            </a:extLst>
          </p:cNvPr>
          <p:cNvSpPr txBox="1"/>
          <p:nvPr/>
        </p:nvSpPr>
        <p:spPr>
          <a:xfrm>
            <a:off x="-1604" y="6519705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/>
              <a:t>https://www.reagent.co.uk/what-are-amino-acids/</a:t>
            </a:r>
            <a:endParaRPr lang="en-US" altLang="zh-TW" sz="700" dirty="0"/>
          </a:p>
          <a:p>
            <a:r>
              <a:rPr lang="en" altLang="zh-TW" sz="700" dirty="0"/>
              <a:t>https://</a:t>
            </a:r>
            <a:r>
              <a:rPr lang="en" altLang="zh-TW" sz="700" dirty="0" err="1"/>
              <a:t>ib.bioninja.com.au</a:t>
            </a:r>
            <a:r>
              <a:rPr lang="en" altLang="zh-TW" sz="700" dirty="0"/>
              <a:t>/standard-level/topic-2-molecular-biology/24-proteins/amino-</a:t>
            </a:r>
            <a:r>
              <a:rPr lang="en" altLang="zh-TW" sz="700" dirty="0" err="1"/>
              <a:t>acids.html</a:t>
            </a:r>
            <a:endParaRPr lang="zh-TW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1013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46827E-BDC4-864C-A69A-275F03D4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BAD5F-7719-DB43-90DD-18BDAF9BFCE1}"/>
              </a:ext>
            </a:extLst>
          </p:cNvPr>
          <p:cNvSpPr txBox="1"/>
          <p:nvPr/>
        </p:nvSpPr>
        <p:spPr>
          <a:xfrm>
            <a:off x="0" y="6657945"/>
            <a:ext cx="437949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/>
              <a:t>https://ib.bioninja.com.au/higher-level/topic-7-nucleic-acids/73-translation/protein-structure.html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D4F7D0-1561-121B-AB6B-1E5CA36644FF}"/>
              </a:ext>
            </a:extLst>
          </p:cNvPr>
          <p:cNvSpPr txBox="1"/>
          <p:nvPr/>
        </p:nvSpPr>
        <p:spPr>
          <a:xfrm>
            <a:off x="304800" y="566057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/>
              <a:t>Protein Structure</a:t>
            </a:r>
            <a:endParaRPr kumimoji="1" lang="zh-TW" altLang="en-US" sz="2800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799F7A1-B98D-394C-BAB1-9551D029B6B1}"/>
              </a:ext>
            </a:extLst>
          </p:cNvPr>
          <p:cNvGrpSpPr/>
          <p:nvPr/>
        </p:nvGrpSpPr>
        <p:grpSpPr>
          <a:xfrm>
            <a:off x="228107" y="1461237"/>
            <a:ext cx="4747422" cy="1927888"/>
            <a:chOff x="156942" y="1323295"/>
            <a:chExt cx="4747422" cy="1927888"/>
          </a:xfrm>
        </p:grpSpPr>
        <p:pic>
          <p:nvPicPr>
            <p:cNvPr id="1028" name="Picture 4" descr="primary structure">
              <a:extLst>
                <a:ext uri="{FF2B5EF4-FFF2-40B4-BE49-F238E27FC236}">
                  <a16:creationId xmlns:a16="http://schemas.microsoft.com/office/drawing/2014/main" id="{431D71ED-8977-5145-8218-B4661A6D7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42" y="1359135"/>
              <a:ext cx="3876542" cy="189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A8CA7A9-7A19-6D1D-F714-7FB4C0BFF172}"/>
                </a:ext>
              </a:extLst>
            </p:cNvPr>
            <p:cNvSpPr txBox="1"/>
            <p:nvPr/>
          </p:nvSpPr>
          <p:spPr>
            <a:xfrm>
              <a:off x="2924335" y="1323295"/>
              <a:ext cx="1980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Primary Structure</a:t>
              </a:r>
            </a:p>
            <a:p>
              <a:pPr algn="ctr"/>
              <a:r>
                <a:rPr kumimoji="1" lang="zh-TW" altLang="en-US" dirty="0"/>
                <a:t>一級結構</a:t>
              </a:r>
              <a:endParaRPr kumimoji="1" lang="en-US" altLang="zh-TW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9C2B2C4-458F-664B-ACC4-449E14168241}"/>
              </a:ext>
            </a:extLst>
          </p:cNvPr>
          <p:cNvGrpSpPr/>
          <p:nvPr/>
        </p:nvGrpSpPr>
        <p:grpSpPr>
          <a:xfrm>
            <a:off x="5024387" y="3176427"/>
            <a:ext cx="6939506" cy="3481518"/>
            <a:chOff x="4379494" y="2530832"/>
            <a:chExt cx="6939506" cy="3481518"/>
          </a:xfrm>
        </p:grpSpPr>
        <p:pic>
          <p:nvPicPr>
            <p:cNvPr id="1026" name="Picture 2" descr="alpha helices beta sheets">
              <a:extLst>
                <a:ext uri="{FF2B5EF4-FFF2-40B4-BE49-F238E27FC236}">
                  <a16:creationId xmlns:a16="http://schemas.microsoft.com/office/drawing/2014/main" id="{F996D851-7F7F-9943-ABB1-14160E9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494" y="2846922"/>
              <a:ext cx="6939506" cy="2575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EF64316-AE52-08AD-AFC4-217D410A5810}"/>
                </a:ext>
              </a:extLst>
            </p:cNvPr>
            <p:cNvSpPr txBox="1"/>
            <p:nvPr/>
          </p:nvSpPr>
          <p:spPr>
            <a:xfrm>
              <a:off x="6669017" y="5366019"/>
              <a:ext cx="2287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Secondary Structure</a:t>
              </a:r>
            </a:p>
            <a:p>
              <a:pPr algn="ctr"/>
              <a:r>
                <a:rPr kumimoji="1" lang="zh-TW" altLang="en-US" dirty="0"/>
                <a:t>二級結構</a:t>
              </a:r>
              <a:endParaRPr kumimoji="1" lang="en-US" altLang="zh-TW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A5A501E-9A10-7813-5773-964C55416574}"/>
                </a:ext>
              </a:extLst>
            </p:cNvPr>
            <p:cNvSpPr txBox="1"/>
            <p:nvPr/>
          </p:nvSpPr>
          <p:spPr>
            <a:xfrm>
              <a:off x="4379494" y="2530832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Alpha helix</a:t>
              </a:r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2D5C24-1A9E-766D-C172-D283BDE3990F}"/>
                </a:ext>
              </a:extLst>
            </p:cNvPr>
            <p:cNvSpPr txBox="1"/>
            <p:nvPr/>
          </p:nvSpPr>
          <p:spPr>
            <a:xfrm>
              <a:off x="7886237" y="253083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Beta sheet</a:t>
              </a:r>
              <a:endParaRPr kumimoji="1" lang="zh-TW" altLang="en-US" dirty="0"/>
            </a:p>
          </p:txBody>
        </p:sp>
      </p:grpSp>
      <p:sp>
        <p:nvSpPr>
          <p:cNvPr id="10" name="上彎箭號 9">
            <a:extLst>
              <a:ext uri="{FF2B5EF4-FFF2-40B4-BE49-F238E27FC236}">
                <a16:creationId xmlns:a16="http://schemas.microsoft.com/office/drawing/2014/main" id="{84B00A3B-3B35-FF42-9C32-70E61A7C526C}"/>
              </a:ext>
            </a:extLst>
          </p:cNvPr>
          <p:cNvSpPr/>
          <p:nvPr/>
        </p:nvSpPr>
        <p:spPr>
          <a:xfrm rot="5400000">
            <a:off x="2914445" y="3851852"/>
            <a:ext cx="1224973" cy="12746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634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803585A6-BA40-0945-917E-D7F07F02C002}"/>
              </a:ext>
            </a:extLst>
          </p:cNvPr>
          <p:cNvGrpSpPr/>
          <p:nvPr/>
        </p:nvGrpSpPr>
        <p:grpSpPr>
          <a:xfrm>
            <a:off x="1480289" y="1118580"/>
            <a:ext cx="9231421" cy="4798600"/>
            <a:chOff x="1278189" y="1028964"/>
            <a:chExt cx="8520329" cy="44289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F72BB1-B5FE-BE48-B50D-ACEE40A2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8189" y="1028964"/>
              <a:ext cx="8249054" cy="4428966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1BF0681-9445-EC44-AA6B-CB4C9DD92427}"/>
                </a:ext>
              </a:extLst>
            </p:cNvPr>
            <p:cNvSpPr/>
            <p:nvPr/>
          </p:nvSpPr>
          <p:spPr>
            <a:xfrm>
              <a:off x="3686476" y="4360243"/>
              <a:ext cx="6112042" cy="1029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EADCC-C8E6-C742-94C2-F3DFD5C6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712-5288-8F47-ACF2-0B00D79275A2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BFF2BA-1BDB-F049-A46B-F9957BCB4575}"/>
              </a:ext>
            </a:extLst>
          </p:cNvPr>
          <p:cNvSpPr txBox="1"/>
          <p:nvPr/>
        </p:nvSpPr>
        <p:spPr>
          <a:xfrm>
            <a:off x="-32084" y="6514649"/>
            <a:ext cx="380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" dirty="0"/>
              <a:t>https://www.cryst.bbk.ac.uk/PPS2/course/index.html</a:t>
            </a:r>
            <a:endParaRPr lang="en-US" altLang="zh-TW" sz="600" dirty="0"/>
          </a:p>
          <a:p>
            <a:r>
              <a:rPr lang="en" altLang="zh-TW" sz="600" dirty="0"/>
              <a:t>https://absoluteantibody.com/antibody-resources/antibody-overview/antibody-structure/</a:t>
            </a:r>
          </a:p>
          <a:p>
            <a:r>
              <a:rPr lang="en" altLang="zh-TW" sz="600" dirty="0"/>
              <a:t>https://</a:t>
            </a:r>
            <a:r>
              <a:rPr lang="en" altLang="zh-TW" sz="600" dirty="0" err="1"/>
              <a:t>researchfeatures.com</a:t>
            </a:r>
            <a:r>
              <a:rPr lang="en" altLang="zh-TW" sz="600" dirty="0"/>
              <a:t>/challenges-and-solutions-g-protein-coupled-receptors-as-novel-drug-targets/</a:t>
            </a:r>
            <a:endParaRPr lang="zh-TW" altLang="en-US" sz="600" dirty="0"/>
          </a:p>
        </p:txBody>
      </p:sp>
      <p:pic>
        <p:nvPicPr>
          <p:cNvPr id="1026" name="Picture 2" descr="Labelled image of a human IgG with annotation for VH, VL, CH1, CH2, CH3, Fv, Fab and Fc.">
            <a:extLst>
              <a:ext uri="{FF2B5EF4-FFF2-40B4-BE49-F238E27FC236}">
                <a16:creationId xmlns:a16="http://schemas.microsoft.com/office/drawing/2014/main" id="{F842F18C-85EF-1F40-9D47-F05BEC83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27"/>
          <a:stretch/>
        </p:blipFill>
        <p:spPr bwMode="auto">
          <a:xfrm>
            <a:off x="8830855" y="4795839"/>
            <a:ext cx="2133389" cy="16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 protein-coupled receptors">
            <a:extLst>
              <a:ext uri="{FF2B5EF4-FFF2-40B4-BE49-F238E27FC236}">
                <a16:creationId xmlns:a16="http://schemas.microsoft.com/office/drawing/2014/main" id="{DC93D475-DC70-D642-BCFB-21679B38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49" y="4850124"/>
            <a:ext cx="2025246" cy="15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A27C992-4B36-4642-8C6D-A4E82EEB0C54}"/>
              </a:ext>
            </a:extLst>
          </p:cNvPr>
          <p:cNvSpPr txBox="1"/>
          <p:nvPr/>
        </p:nvSpPr>
        <p:spPr>
          <a:xfrm>
            <a:off x="4841223" y="647093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GPCR</a:t>
            </a:r>
            <a:endParaRPr kumimoji="1"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4A0790-DAAA-5D42-B6C8-D6A7337A8BC5}"/>
              </a:ext>
            </a:extLst>
          </p:cNvPr>
          <p:cNvSpPr txBox="1"/>
          <p:nvPr/>
        </p:nvSpPr>
        <p:spPr>
          <a:xfrm>
            <a:off x="9259428" y="6470939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Antibody--IgG</a:t>
            </a:r>
            <a:endParaRPr kumimoji="1"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7FC3E0D-1783-004C-A300-7AAD766FE2D2}"/>
              </a:ext>
            </a:extLst>
          </p:cNvPr>
          <p:cNvSpPr txBox="1"/>
          <p:nvPr/>
        </p:nvSpPr>
        <p:spPr>
          <a:xfrm>
            <a:off x="6582521" y="6470937"/>
            <a:ext cx="1834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200" dirty="0"/>
              <a:t>malate dehydrogenase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71F813-50EC-7145-924B-26D31E8EC3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59"/>
          <a:stretch/>
        </p:blipFill>
        <p:spPr>
          <a:xfrm>
            <a:off x="6562615" y="4947385"/>
            <a:ext cx="1734630" cy="1467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7E7283-08B2-B544-B760-8BCC1180BDED}"/>
              </a:ext>
            </a:extLst>
          </p:cNvPr>
          <p:cNvSpPr txBox="1"/>
          <p:nvPr/>
        </p:nvSpPr>
        <p:spPr>
          <a:xfrm>
            <a:off x="304799" y="595794"/>
            <a:ext cx="50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Tertiary Structure</a:t>
            </a:r>
            <a:r>
              <a:rPr kumimoji="1" lang="zh-TW" altLang="en-US" sz="2800" b="1" dirty="0"/>
              <a:t> 三級結構</a:t>
            </a:r>
            <a:endParaRPr kumimoji="1"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2356653406"/>
      </p:ext>
    </p:extLst>
  </p:cSld>
  <p:clrMapOvr>
    <a:masterClrMapping/>
  </p:clrMapOvr>
</p:sld>
</file>

<file path=ppt/theme/theme1.xml><?xml version="1.0" encoding="utf-8"?>
<a:theme xmlns:a="http://schemas.openxmlformats.org/drawingml/2006/main" name="股利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股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{CB20DC17-7785-2243-BF09-BFDB48F89BE9}tf10001123</Template>
  <TotalTime>4678</TotalTime>
  <Words>673</Words>
  <Application>Microsoft Macintosh PowerPoint</Application>
  <PresentationFormat>寬螢幕</PresentationFormat>
  <Paragraphs>153</Paragraphs>
  <Slides>17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AdvP403A40</vt:lpstr>
      <vt:lpstr>AdvP49811</vt:lpstr>
      <vt:lpstr>AdvTimes</vt:lpstr>
      <vt:lpstr>PingFang TC</vt:lpstr>
      <vt:lpstr>Arial</vt:lpstr>
      <vt:lpstr>Calibri</vt:lpstr>
      <vt:lpstr>Helvetica Neue</vt:lpstr>
      <vt:lpstr>Wingdings 2</vt:lpstr>
      <vt:lpstr>股利</vt:lpstr>
      <vt:lpstr> </vt:lpstr>
      <vt:lpstr>PowerPoint 簡報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Hsin-Hung Lin</cp:lastModifiedBy>
  <cp:revision>64</cp:revision>
  <dcterms:created xsi:type="dcterms:W3CDTF">2022-12-20T02:01:00Z</dcterms:created>
  <dcterms:modified xsi:type="dcterms:W3CDTF">2022-12-28T07:37:22Z</dcterms:modified>
</cp:coreProperties>
</file>